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2.jpg" ContentType="image/gif"/>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handoutMasterIdLst>
    <p:handoutMasterId r:id="rId36"/>
  </p:handoutMasterIdLst>
  <p:sldIdLst>
    <p:sldId id="3282" r:id="rId2"/>
    <p:sldId id="3283" r:id="rId3"/>
    <p:sldId id="3287" r:id="rId4"/>
    <p:sldId id="3290" r:id="rId5"/>
    <p:sldId id="3309" r:id="rId6"/>
    <p:sldId id="3310" r:id="rId7"/>
    <p:sldId id="3312" r:id="rId8"/>
    <p:sldId id="3293" r:id="rId9"/>
    <p:sldId id="3301" r:id="rId10"/>
    <p:sldId id="3313" r:id="rId11"/>
    <p:sldId id="3314" r:id="rId12"/>
    <p:sldId id="3315" r:id="rId13"/>
    <p:sldId id="3316" r:id="rId14"/>
    <p:sldId id="3317" r:id="rId15"/>
    <p:sldId id="3318" r:id="rId16"/>
    <p:sldId id="3319" r:id="rId17"/>
    <p:sldId id="3339" r:id="rId18"/>
    <p:sldId id="3320" r:id="rId19"/>
    <p:sldId id="3322" r:id="rId20"/>
    <p:sldId id="3321" r:id="rId21"/>
    <p:sldId id="3323" r:id="rId22"/>
    <p:sldId id="3324" r:id="rId23"/>
    <p:sldId id="3325" r:id="rId24"/>
    <p:sldId id="3326" r:id="rId25"/>
    <p:sldId id="3327" r:id="rId26"/>
    <p:sldId id="3328" r:id="rId27"/>
    <p:sldId id="3331" r:id="rId28"/>
    <p:sldId id="3332" r:id="rId29"/>
    <p:sldId id="3333" r:id="rId30"/>
    <p:sldId id="3334" r:id="rId31"/>
    <p:sldId id="3335" r:id="rId32"/>
    <p:sldId id="3336" r:id="rId33"/>
    <p:sldId id="3338" r:id="rId34"/>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orient="horz" pos="4183">
          <p15:clr>
            <a:srgbClr val="A4A3A4"/>
          </p15:clr>
        </p15:guide>
        <p15:guide id="3" pos="4050">
          <p15:clr>
            <a:srgbClr val="A4A3A4"/>
          </p15:clr>
        </p15:guide>
        <p15:guide id="4" pos="7588">
          <p15:clr>
            <a:srgbClr val="A4A3A4"/>
          </p15:clr>
        </p15:guide>
        <p15:guide id="5" pos="356">
          <p15:clr>
            <a:srgbClr val="A4A3A4"/>
          </p15:clr>
        </p15:guide>
        <p15:guide id="6" pos="13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E0"/>
    <a:srgbClr val="F8D5AE"/>
    <a:srgbClr val="66465D"/>
    <a:srgbClr val="6B2753"/>
    <a:srgbClr val="F0E9E4"/>
    <a:srgbClr val="F8E4DC"/>
    <a:srgbClr val="B0A7B5"/>
    <a:srgbClr val="D6D7E0"/>
    <a:srgbClr val="EDE2FE"/>
    <a:srgbClr val="C7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6" autoAdjust="0"/>
    <p:restoredTop sz="92986" autoAdjust="0"/>
  </p:normalViewPr>
  <p:slideViewPr>
    <p:cSldViewPr>
      <p:cViewPr varScale="1">
        <p:scale>
          <a:sx n="81" d="100"/>
          <a:sy n="81" d="100"/>
        </p:scale>
        <p:origin x="926" y="62"/>
      </p:cViewPr>
      <p:guideLst>
        <p:guide orient="horz" pos="328"/>
        <p:guide orient="horz" pos="4183"/>
        <p:guide pos="4050"/>
        <p:guide pos="7588"/>
        <p:guide pos="35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2023/02/10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254424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2023/02/10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394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2023/02/10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extLst>
      <p:ext uri="{BB962C8B-B14F-4D97-AF65-F5344CB8AC3E}">
        <p14:creationId xmlns:p14="http://schemas.microsoft.com/office/powerpoint/2010/main" val="2730979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EFE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2023/02/10</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gif"/><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3.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gif"/><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00000">
            <a:off x="586140" y="3508620"/>
            <a:ext cx="1251048" cy="1558965"/>
          </a:xfrm>
          <a:prstGeom prst="rect">
            <a:avLst/>
          </a:prstGeom>
        </p:spPr>
      </p:pic>
      <p:pic>
        <p:nvPicPr>
          <p:cNvPr id="3" name="图片 2"/>
          <p:cNvPicPr>
            <a:picLocks noChangeAspect="1"/>
          </p:cNvPicPr>
          <p:nvPr/>
        </p:nvPicPr>
        <p:blipFill>
          <a:blip r:embed="rId4" cstate="print">
            <a:clrChange>
              <a:clrFrom>
                <a:srgbClr val="D3904F"/>
              </a:clrFrom>
              <a:clrTo>
                <a:srgbClr val="D3904F">
                  <a:alpha val="0"/>
                </a:srgbClr>
              </a:clrTo>
            </a:clrChange>
            <a:extLst>
              <a:ext uri="{BEBA8EAE-BF5A-486C-A8C5-ECC9F3942E4B}">
                <a14:imgProps xmlns:a14="http://schemas.microsoft.com/office/drawing/2010/main">
                  <a14:imgLayer r:embed="rId5">
                    <a14:imgEffect>
                      <a14:brightnessContrast contrast="-28000"/>
                    </a14:imgEffect>
                  </a14:imgLayer>
                </a14:imgProps>
              </a:ext>
              <a:ext uri="{28A0092B-C50C-407E-A947-70E740481C1C}">
                <a14:useLocalDpi xmlns:a14="http://schemas.microsoft.com/office/drawing/2010/main" val="0"/>
              </a:ext>
            </a:extLst>
          </a:blip>
          <a:stretch>
            <a:fillRect/>
          </a:stretch>
        </p:blipFill>
        <p:spPr>
          <a:xfrm>
            <a:off x="7044296" y="-1726595"/>
            <a:ext cx="5511766" cy="7796481"/>
          </a:xfrm>
          <a:prstGeom prst="rect">
            <a:avLst/>
          </a:prstGeom>
          <a:blipFill dpi="0" rotWithShape="1">
            <a:blip r:embed="rId6">
              <a:alphaModFix amt="79000"/>
            </a:blip>
            <a:srcRect/>
            <a:stretch>
              <a:fillRect/>
            </a:stretch>
          </a:blipFill>
          <a:ln>
            <a:noFill/>
          </a:ln>
        </p:spPr>
      </p:pic>
      <p:sp>
        <p:nvSpPr>
          <p:cNvPr id="8" name="文本框 1"/>
          <p:cNvSpPr txBox="1"/>
          <p:nvPr/>
        </p:nvSpPr>
        <p:spPr>
          <a:xfrm>
            <a:off x="-195361" y="3421422"/>
            <a:ext cx="7116445" cy="2585085"/>
          </a:xfrm>
          <a:prstGeom prst="rect">
            <a:avLst/>
          </a:prstGeom>
          <a:noFill/>
        </p:spPr>
        <p:txBody>
          <a:bodyPr wrap="square" rtlCol="0">
            <a:spAutoFit/>
          </a:bodyPr>
          <a:lstStyle/>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第一章  </a:t>
            </a:r>
          </a:p>
          <a:p>
            <a:pPr algn="ctr">
              <a:lnSpc>
                <a:spcPct val="150000"/>
              </a:lnSpc>
            </a:pPr>
            <a:r>
              <a:rPr kumimoji="1" lang="zh-CN" altLang="en-US" sz="5400" b="1" dirty="0">
                <a:solidFill>
                  <a:srgbClr val="5E316B"/>
                </a:solidFill>
                <a:latin typeface="微软雅黑" panose="020B0503020204020204" pitchFamily="34" charset="-122"/>
                <a:ea typeface="微软雅黑" panose="020B0503020204020204" pitchFamily="34" charset="-122"/>
                <a:cs typeface="Yuanti SC" charset="-122"/>
              </a:rPr>
              <a:t>绪　　论</a:t>
            </a:r>
          </a:p>
        </p:txBody>
      </p:sp>
      <p:sp>
        <p:nvSpPr>
          <p:cNvPr id="10" name="文本框 8"/>
          <p:cNvSpPr txBox="1"/>
          <p:nvPr/>
        </p:nvSpPr>
        <p:spPr>
          <a:xfrm>
            <a:off x="1892871" y="5776565"/>
            <a:ext cx="4540330" cy="523220"/>
          </a:xfrm>
          <a:prstGeom prst="rect">
            <a:avLst/>
          </a:prstGeom>
          <a:noFill/>
        </p:spPr>
        <p:txBody>
          <a:bodyPr wrap="square" rtlCol="0">
            <a:spAutoFit/>
          </a:bodyPr>
          <a:lstStyle/>
          <a:p>
            <a:r>
              <a:rPr kumimoji="1" lang="zh-CN" altLang="en-US" sz="2800" dirty="0">
                <a:solidFill>
                  <a:srgbClr val="733972"/>
                </a:solidFill>
                <a:latin typeface="微软雅黑" panose="020B0503020204020204" pitchFamily="34" charset="-122"/>
                <a:ea typeface="微软雅黑" panose="020B0503020204020204" pitchFamily="34" charset="-122"/>
                <a:cs typeface="Yuanti SC" charset="-122"/>
              </a:rPr>
              <a:t>《机电系统设计》</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一、机械本体</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机械本体包括</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机械传动装置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机械结构装置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。其主要功能是使构造系统的各子系统、零部件按照一定的空间和时间关系安置在一定位置上，并保持特定的关系。由于机电一体化产品技术性能、水平和功能的提高，机械本体需在</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材料</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加工工艺性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以及</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几何尺寸</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等方面适应产品</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高效</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多功能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节能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小型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轻量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美观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等要求。</a:t>
            </a:r>
          </a:p>
        </p:txBody>
      </p:sp>
      <p:sp>
        <p:nvSpPr>
          <p:cNvPr id="11" name="圆角矩形 10"/>
          <p:cNvSpPr/>
          <p:nvPr/>
        </p:nvSpPr>
        <p:spPr>
          <a:xfrm>
            <a:off x="1388815" y="1528093"/>
            <a:ext cx="10081120" cy="244827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919" y="4196959"/>
            <a:ext cx="3810000" cy="284797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0305" y="4187285"/>
            <a:ext cx="3810000" cy="2857500"/>
          </a:xfrm>
          <a:prstGeom prst="rect">
            <a:avLst/>
          </a:prstGeom>
        </p:spPr>
      </p:pic>
    </p:spTree>
    <p:extLst>
      <p:ext uri="{BB962C8B-B14F-4D97-AF65-F5344CB8AC3E}">
        <p14:creationId xmlns:p14="http://schemas.microsoft.com/office/powerpoint/2010/main" val="934819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二、动力部分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动力部分的功能是按照机电一体化系统的控制要求，为系统提供能量和动力以保证系统正常运行。机电一体化系统的显著特征之一，是用尽可能小的动力输入获得尽可能大的功能输出。</a:t>
            </a:r>
          </a:p>
        </p:txBody>
      </p:sp>
      <p:sp>
        <p:nvSpPr>
          <p:cNvPr id="11" name="圆角矩形 10"/>
          <p:cNvSpPr/>
          <p:nvPr/>
        </p:nvSpPr>
        <p:spPr>
          <a:xfrm>
            <a:off x="1374205" y="1528092"/>
            <a:ext cx="10081120" cy="149429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500" y="3472309"/>
            <a:ext cx="3398912" cy="3398912"/>
          </a:xfrm>
          <a:prstGeom prst="rect">
            <a:avLst/>
          </a:prstGeom>
        </p:spPr>
      </p:pic>
    </p:spTree>
    <p:extLst>
      <p:ext uri="{BB962C8B-B14F-4D97-AF65-F5344CB8AC3E}">
        <p14:creationId xmlns:p14="http://schemas.microsoft.com/office/powerpoint/2010/main" val="3007065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三、传感检测部分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检测部分的功能是对系统运行过程中所需要的本身和外界环境的各种参数及状态进行检测，并转换成可识别信号，传输到信息处理单元，经过分析、处理后产生相应的控制信息。其功能通常由专门的传感器和仪器仪表完成。</a:t>
            </a:r>
          </a:p>
        </p:txBody>
      </p:sp>
      <p:sp>
        <p:nvSpPr>
          <p:cNvPr id="11" name="圆角矩形 10"/>
          <p:cNvSpPr/>
          <p:nvPr/>
        </p:nvSpPr>
        <p:spPr>
          <a:xfrm>
            <a:off x="1374205" y="1528093"/>
            <a:ext cx="10081120" cy="155161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610" y="3256285"/>
            <a:ext cx="4828310" cy="3621233"/>
          </a:xfrm>
          <a:prstGeom prst="ellipse">
            <a:avLst/>
          </a:prstGeom>
          <a:ln>
            <a:noFill/>
          </a:ln>
          <a:effectLst>
            <a:softEdge rad="112500"/>
          </a:effectLst>
        </p:spPr>
      </p:pic>
    </p:spTree>
    <p:extLst>
      <p:ext uri="{BB962C8B-B14F-4D97-AF65-F5344CB8AC3E}">
        <p14:creationId xmlns:p14="http://schemas.microsoft.com/office/powerpoint/2010/main" val="3007065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四、执行部分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执行部分的功能是根据控制信息和指令完成所要求的动作。执行部分是运动部件，一般采用机械、电磁、电液等机构。它将输入的各种形式的能量转换为机械能。根据机电一体化系统的匹配性要求，需要考虑改善执行部分的工作性能，如提高刚性、减轻重量、实现组件化、标准化和系列化，提高系统整体可靠性等。</a:t>
            </a:r>
          </a:p>
        </p:txBody>
      </p:sp>
      <p:sp>
        <p:nvSpPr>
          <p:cNvPr id="11" name="圆角矩形 10"/>
          <p:cNvSpPr/>
          <p:nvPr/>
        </p:nvSpPr>
        <p:spPr>
          <a:xfrm>
            <a:off x="1374205" y="1528093"/>
            <a:ext cx="10081120" cy="203636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044999" y="2546276"/>
            <a:ext cx="5979715" cy="4484787"/>
          </a:xfrm>
          <a:prstGeom prst="rect">
            <a:avLst/>
          </a:prstGeom>
        </p:spPr>
      </p:pic>
    </p:spTree>
    <p:extLst>
      <p:ext uri="{BB962C8B-B14F-4D97-AF65-F5344CB8AC3E}">
        <p14:creationId xmlns:p14="http://schemas.microsoft.com/office/powerpoint/2010/main" val="32554514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五、驱动部分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驱动部分的功能是在控制信息作用下，驱动各种执行机构完成各种动作和功能。机电一体化系统一方面要求驱动的高效率和快速响应特性，同时要求对水、油、温度、尘埃等外部环境的适应性和可靠性。由于几何尺寸上的限制，动作范围狭窄，还需考虑维修方便和实行标准化。由于电力电子技术的高度发展，高性能步进电动机、直流和交流伺服驱动大量应用于机电一体化系统。</a:t>
            </a:r>
          </a:p>
        </p:txBody>
      </p:sp>
      <p:sp>
        <p:nvSpPr>
          <p:cNvPr id="11" name="圆角矩形 10"/>
          <p:cNvSpPr/>
          <p:nvPr/>
        </p:nvSpPr>
        <p:spPr>
          <a:xfrm>
            <a:off x="1374205" y="1528093"/>
            <a:ext cx="10081120" cy="252111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86262" y="4192389"/>
            <a:ext cx="4086225" cy="2286000"/>
          </a:xfrm>
          <a:prstGeom prst="rect">
            <a:avLst/>
          </a:prstGeom>
        </p:spPr>
      </p:pic>
    </p:spTree>
    <p:extLst>
      <p:ext uri="{BB962C8B-B14F-4D97-AF65-F5344CB8AC3E}">
        <p14:creationId xmlns:p14="http://schemas.microsoft.com/office/powerpoint/2010/main" val="32554514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六、控制与信息处理部分</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控制与信息处理部分是机电一体化系统的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核心部分</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。其功能是将来自各传感器的检测信息和外部输入命令进行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集中</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分析</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加工</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，根据信息处理结果，按照一定的程序发出相应的控制信号，通过输出接口送往执行部分，控制整个系统有目的地运行，并达到预期的性能。控制与信息处理单元一般由计算机、可编程控制器</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(PLC)</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、数控装置以及逻辑电路、</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A/D</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D/A</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转换、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接口和计算机外部设备等组成。</a:t>
            </a:r>
          </a:p>
        </p:txBody>
      </p:sp>
      <p:sp>
        <p:nvSpPr>
          <p:cNvPr id="11" name="圆角矩形 10"/>
          <p:cNvSpPr/>
          <p:nvPr/>
        </p:nvSpPr>
        <p:spPr>
          <a:xfrm>
            <a:off x="1374205" y="1528093"/>
            <a:ext cx="10081120" cy="252111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73198" y="4306104"/>
            <a:ext cx="3016002" cy="2316156"/>
          </a:xfrm>
          <a:prstGeom prst="rect">
            <a:avLst/>
          </a:prstGeom>
        </p:spPr>
      </p:pic>
      <p:pic>
        <p:nvPicPr>
          <p:cNvPr id="3" name="图片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93471" y="4381049"/>
            <a:ext cx="2631372" cy="2218993"/>
          </a:xfrm>
          <a:prstGeom prst="rect">
            <a:avLst/>
          </a:prstGeom>
        </p:spPr>
      </p:pic>
    </p:spTree>
    <p:extLst>
      <p:ext uri="{BB962C8B-B14F-4D97-AF65-F5344CB8AC3E}">
        <p14:creationId xmlns:p14="http://schemas.microsoft.com/office/powerpoint/2010/main" val="24959403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七、接口</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45109"/>
            <a:ext cx="10081120" cy="5372279"/>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接口的作用是将各要素或子系统连接成为一个有机整体，使各个功能环节有目的地协调一致运动，从而形成机电一体化的系统工程。</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如上所述，机电一体化系统由许多要素或子系统组成，各子系统之间必须能够顺利地进行物质、能量和信息的传递和交换，为此，</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各要素或各子系统相接处必须具备一定的连接部件，这个部件就可称为接口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基本功能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主要有三个</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一是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交换</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，需要进行信息交换和传输的环节之间，由于信号的模式不同</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如数字量与模拟量、串行码和并行码、连续脉冲与序列脉冲等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，无法直接实现信息或能量的交流，通过接口完成信号或能量的统一</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二是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放大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，在两个信号强度相差悬殊的环节间，经接口放大，达到能量匹配。三是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传递</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，变换和放大后的信号在环节间能可靠、快速、准确地交换，必须遵循协调一致的时序、信号格式和逻辑规范。接口具有保证信息传递的逻辑控制功能，使信息按规定模式进行传递。</a:t>
            </a:r>
          </a:p>
        </p:txBody>
      </p:sp>
    </p:spTree>
    <p:extLst>
      <p:ext uri="{BB962C8B-B14F-4D97-AF65-F5344CB8AC3E}">
        <p14:creationId xmlns:p14="http://schemas.microsoft.com/office/powerpoint/2010/main" val="1122509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AA23058-A5A5-403E-B244-F175350D447F}"/>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不属于接口基本功能的是</a:t>
            </a:r>
            <a:r>
              <a:rPr lang="en-US" altLang="zh-CN"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62D6348C-4D61-40DA-B37E-54719F691618}"/>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交换</a:t>
            </a:r>
          </a:p>
        </p:txBody>
      </p:sp>
      <p:sp>
        <p:nvSpPr>
          <p:cNvPr id="6" name="文本框 5">
            <a:extLst>
              <a:ext uri="{FF2B5EF4-FFF2-40B4-BE49-F238E27FC236}">
                <a16:creationId xmlns:a16="http://schemas.microsoft.com/office/drawing/2014/main" id="{79B30383-BA24-4D22-8EA3-580B893DFDBC}"/>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a:t>
            </a:r>
          </a:p>
        </p:txBody>
      </p:sp>
      <p:sp>
        <p:nvSpPr>
          <p:cNvPr id="7" name="文本框 6">
            <a:extLst>
              <a:ext uri="{FF2B5EF4-FFF2-40B4-BE49-F238E27FC236}">
                <a16:creationId xmlns:a16="http://schemas.microsoft.com/office/drawing/2014/main" id="{E5EAB6B0-BE4A-459D-909D-4DA9F1DB2AA1}"/>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传递</a:t>
            </a:r>
          </a:p>
        </p:txBody>
      </p:sp>
      <p:sp>
        <p:nvSpPr>
          <p:cNvPr id="8" name="文本框 7">
            <a:extLst>
              <a:ext uri="{FF2B5EF4-FFF2-40B4-BE49-F238E27FC236}">
                <a16:creationId xmlns:a16="http://schemas.microsoft.com/office/drawing/2014/main" id="{6F74D100-1363-4E7D-883A-C5B8028D91FE}"/>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放大</a:t>
            </a:r>
          </a:p>
        </p:txBody>
      </p:sp>
      <p:sp>
        <p:nvSpPr>
          <p:cNvPr id="9" name="椭圆 8">
            <a:extLst>
              <a:ext uri="{FF2B5EF4-FFF2-40B4-BE49-F238E27FC236}">
                <a16:creationId xmlns:a16="http://schemas.microsoft.com/office/drawing/2014/main" id="{DCF29CC6-EAF3-4FA7-8109-D91621262751}"/>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31F72813-DB5F-4C60-A32F-EAD0D8EE881D}"/>
              </a:ext>
            </a:extLst>
          </p:cNvPr>
          <p:cNvSpPr>
            <a:spLocks noChangeAspect="1"/>
          </p:cNvSpPr>
          <p:nvPr>
            <p:custDataLst>
              <p:tags r:id="rId8"/>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545556F-F69B-4650-A911-1431C63F048B}"/>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6723B3A-AB54-42A9-8F8B-5BF2E587DBBF}"/>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474DF73-3EDE-49BA-9B65-F6BE34835B4E}"/>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CA73F65-B555-4EE9-BCF6-107CAC67C8B2}"/>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413CDF4F-47C4-404E-9AEA-63FC4116F5C7}"/>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EF28B4E-4AD5-453A-8337-CA2D384A49DB}"/>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36D7B40-D8A5-4B87-87B4-318A1BDCCC4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4E18610D-F5CB-4ADF-9466-E037AB13323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B674A85-561A-4DE9-9533-C1885D7B717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27685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696"/>
            <a:ext cx="5812028" cy="723126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机电一体化的</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相关技术</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03</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1978354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736005"/>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机电一体化是多学科技术领域综合交叉的技术密集型系统工程。其主要的相关技术可以归纳为六个方面</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传感检测技术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信息处理技术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自动控制技术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伺服传动技术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系统总体技术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 name="圆角矩形 11"/>
          <p:cNvSpPr/>
          <p:nvPr/>
        </p:nvSpPr>
        <p:spPr>
          <a:xfrm>
            <a:off x="1374205" y="736005"/>
            <a:ext cx="10081120" cy="165660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935" y="2896245"/>
            <a:ext cx="3384376" cy="2538282"/>
          </a:xfrm>
          <a:prstGeom prst="rect">
            <a:avLst/>
          </a:prstGeom>
          <a:noFill/>
          <a:ln>
            <a:noFill/>
          </a:ln>
        </p:spPr>
      </p:pic>
      <p:pic>
        <p:nvPicPr>
          <p:cNvPr id="4" name="图片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73144" y="2896244"/>
            <a:ext cx="4896419" cy="2533897"/>
          </a:xfrm>
          <a:prstGeom prst="rect">
            <a:avLst/>
          </a:prstGeom>
        </p:spPr>
      </p:pic>
    </p:spTree>
    <p:extLst>
      <p:ext uri="{BB962C8B-B14F-4D97-AF65-F5344CB8AC3E}">
        <p14:creationId xmlns:p14="http://schemas.microsoft.com/office/powerpoint/2010/main" val="10578197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0663" y="-15032"/>
            <a:ext cx="12805818" cy="7247682"/>
          </a:xfrm>
          <a:prstGeom prst="rect">
            <a:avLst/>
          </a:prstGeom>
          <a:solidFill>
            <a:srgbClr val="733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466"/>
            <a:ext cx="9507546" cy="7249582"/>
          </a:xfrm>
          <a:prstGeom prst="rtTriangle">
            <a:avLst/>
          </a:prstGeom>
        </p:spPr>
      </p:pic>
      <p:sp>
        <p:nvSpPr>
          <p:cNvPr id="44" name="矩形 43"/>
          <p:cNvSpPr/>
          <p:nvPr/>
        </p:nvSpPr>
        <p:spPr>
          <a:xfrm>
            <a:off x="3775526" y="2032149"/>
            <a:ext cx="3877985"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机电一体化的定义</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01</a:t>
            </a:r>
          </a:p>
        </p:txBody>
      </p:sp>
      <p:sp>
        <p:nvSpPr>
          <p:cNvPr id="46" name="矩形 45"/>
          <p:cNvSpPr/>
          <p:nvPr/>
        </p:nvSpPr>
        <p:spPr>
          <a:xfrm>
            <a:off x="5137324" y="3112269"/>
            <a:ext cx="6647974"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机电一体化系统的基本功能要素</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02</a:t>
            </a:r>
          </a:p>
        </p:txBody>
      </p:sp>
      <p:sp>
        <p:nvSpPr>
          <p:cNvPr id="48" name="矩形 47"/>
          <p:cNvSpPr/>
          <p:nvPr/>
        </p:nvSpPr>
        <p:spPr>
          <a:xfrm>
            <a:off x="6285359" y="3976365"/>
            <a:ext cx="4801314" cy="699807"/>
          </a:xfrm>
          <a:prstGeom prst="rect">
            <a:avLst/>
          </a:prstGeom>
          <a:effectLst/>
        </p:spPr>
        <p:txBody>
          <a:bodyPr wrap="none">
            <a:spAutoFit/>
          </a:bodyPr>
          <a:lstStyle/>
          <a:p>
            <a:pPr algn="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机电一体化的相关技术</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03</a:t>
            </a:r>
          </a:p>
        </p:txBody>
      </p:sp>
      <p:sp>
        <p:nvSpPr>
          <p:cNvPr id="50" name="矩形 49"/>
          <p:cNvSpPr/>
          <p:nvPr/>
        </p:nvSpPr>
        <p:spPr>
          <a:xfrm>
            <a:off x="7653511" y="4959793"/>
            <a:ext cx="3770627" cy="1421928"/>
          </a:xfrm>
          <a:prstGeom prst="rect">
            <a:avLst/>
          </a:prstGeom>
          <a:effectLst/>
        </p:spPr>
        <p:txBody>
          <a:bodyPr wrap="square">
            <a:spAutoFit/>
          </a:bodyPr>
          <a:lstStyle/>
          <a:p>
            <a:pPr algn="ctr">
              <a:lnSpc>
                <a:spcPct val="120000"/>
              </a:lnSpc>
            </a:pPr>
            <a:r>
              <a:rPr lang="zh-CN" altLang="en-US"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现代机械的机电一体化方法</a:t>
            </a:r>
            <a:endParaRPr lang="en-US" altLang="zh-CN" sz="3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733972"/>
                </a:solidFill>
                <a:latin typeface="Impact" panose="020B0806030902050204" pitchFamily="34" charset="0"/>
                <a:cs typeface="+mn-ea"/>
                <a:sym typeface="+mn-lt"/>
              </a:rPr>
              <a:t>04</a:t>
            </a: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anim calcmode="lin" valueType="num">
                                      <p:cBhvr>
                                        <p:cTn id="8" dur="250" fill="hold"/>
                                        <p:tgtEl>
                                          <p:spTgt spid="41"/>
                                        </p:tgtEl>
                                        <p:attrNameLst>
                                          <p:attrName>ppt_x</p:attrName>
                                        </p:attrNameLst>
                                      </p:cBhvr>
                                      <p:tavLst>
                                        <p:tav tm="0">
                                          <p:val>
                                            <p:strVal val="#ppt_x"/>
                                          </p:val>
                                        </p:tav>
                                        <p:tav tm="100000">
                                          <p:val>
                                            <p:strVal val="#ppt_x"/>
                                          </p:val>
                                        </p:tav>
                                      </p:tavLst>
                                    </p:anim>
                                    <p:anim calcmode="lin" valueType="num">
                                      <p:cBhvr>
                                        <p:cTn id="9" dur="2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2" presetClass="entr" presetSubtype="8"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750"/>
                            </p:stCondLst>
                            <p:childTnLst>
                              <p:par>
                                <p:cTn id="15" presetID="26" presetClass="emph" presetSubtype="0" fill="hold" grpId="1" nodeType="afterEffect">
                                  <p:stCondLst>
                                    <p:cond delay="0"/>
                                  </p:stCondLst>
                                  <p:childTnLst>
                                    <p:animEffect transition="out" filter="fade">
                                      <p:cBhvr>
                                        <p:cTn id="16" dur="500" tmFilter="0, 0; .2, .5; .8, .5; 1, 0"/>
                                        <p:tgtEl>
                                          <p:spTgt spid="52"/>
                                        </p:tgtEl>
                                      </p:cBhvr>
                                    </p:animEffect>
                                    <p:animScale>
                                      <p:cBhvr>
                                        <p:cTn id="17" dur="250" autoRev="1" fill="hold"/>
                                        <p:tgtEl>
                                          <p:spTgt spid="52"/>
                                        </p:tgtEl>
                                      </p:cBhvr>
                                      <p:by x="105000" y="105000"/>
                                    </p:animScale>
                                  </p:childTnLst>
                                </p:cTn>
                              </p:par>
                            </p:childTnLst>
                          </p:cTn>
                        </p:par>
                        <p:par>
                          <p:cTn id="18" fill="hold">
                            <p:stCondLst>
                              <p:cond delay="1250"/>
                            </p:stCondLst>
                            <p:childTnLst>
                              <p:par>
                                <p:cTn id="19" presetID="2" presetClass="entr" presetSubtype="1"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0-#ppt_h/2"/>
                                          </p:val>
                                        </p:tav>
                                        <p:tav tm="100000">
                                          <p:val>
                                            <p:strVal val="#ppt_y"/>
                                          </p:val>
                                        </p:tav>
                                      </p:tavLst>
                                    </p:anim>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250"/>
                            </p:stCondLst>
                            <p:childTnLst>
                              <p:par>
                                <p:cTn id="28" presetID="2" presetClass="entr" presetSubtype="1"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0-#ppt_h/2"/>
                                          </p:val>
                                        </p:tav>
                                        <p:tav tm="100000">
                                          <p:val>
                                            <p:strVal val="#ppt_y"/>
                                          </p:val>
                                        </p:tav>
                                      </p:tavLst>
                                    </p:anim>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3250"/>
                            </p:stCondLst>
                            <p:childTnLst>
                              <p:par>
                                <p:cTn id="37" presetID="2" presetClass="entr" presetSubtype="1"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0-#ppt_h/2"/>
                                          </p:val>
                                        </p:tav>
                                        <p:tav tm="100000">
                                          <p:val>
                                            <p:strVal val="#ppt_y"/>
                                          </p:val>
                                        </p:tav>
                                      </p:tavLst>
                                    </p:anim>
                                  </p:childTnLst>
                                </p:cTn>
                              </p:par>
                            </p:childTnLst>
                          </p:cTn>
                        </p:par>
                        <p:par>
                          <p:cTn id="41" fill="hold">
                            <p:stCondLst>
                              <p:cond delay="3750"/>
                            </p:stCondLst>
                            <p:childTnLst>
                              <p:par>
                                <p:cTn id="42" presetID="22" presetClass="entr" presetSubtype="8"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childTnLst>
                          </p:cTn>
                        </p:par>
                        <p:par>
                          <p:cTn id="45" fill="hold">
                            <p:stCondLst>
                              <p:cond delay="4250"/>
                            </p:stCondLst>
                            <p:childTnLst>
                              <p:par>
                                <p:cTn id="46" presetID="2" presetClass="entr" presetSubtype="1"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ppt_x"/>
                                          </p:val>
                                        </p:tav>
                                        <p:tav tm="100000">
                                          <p:val>
                                            <p:strVal val="#ppt_x"/>
                                          </p:val>
                                        </p:tav>
                                      </p:tavLst>
                                    </p:anim>
                                    <p:anim calcmode="lin" valueType="num">
                                      <p:cBhvr additive="base">
                                        <p:cTn id="49" dur="500" fill="hold"/>
                                        <p:tgtEl>
                                          <p:spTgt spid="51"/>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4" grpId="0"/>
      <p:bldP spid="45" grpId="0" bldLvl="0" animBg="1"/>
      <p:bldP spid="46" grpId="0"/>
      <p:bldP spid="47" grpId="0" bldLvl="0" animBg="1"/>
      <p:bldP spid="48" grpId="0"/>
      <p:bldP spid="49" grpId="0" bldLvl="0" animBg="1"/>
      <p:bldP spid="50" grpId="0"/>
      <p:bldP spid="51" grpId="0" bldLvl="0" animBg="1"/>
      <p:bldP spid="52" grpId="0"/>
      <p:bldP spid="5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259737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5" y="895397"/>
            <a:ext cx="2964116"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一、机械技术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349061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机械技术是机电一体化的基础。机电一体化的机械产品与传统的机械产品的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区别</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在于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机械结构更简单</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机械功能更强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性能更优越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。现代机械</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要求</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更新颖的结构</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更小的体积</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更轻的重量</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，还要求</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精度更高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刚度更大</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动态性能更好</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因此，机械技术的出发点在于如何与机电一体化技术相适应，利用其他高、新技术来更新概念，实现结构上、材料上、性能上以及功能上的变更。在设计和制造机械系统时除了考虑静态、动态刚度及热变形等问题外，还应考虑采用新型复合材料和新型结构以及新型的制造工艺和工艺装置。</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015" y="4984477"/>
            <a:ext cx="3411461" cy="2040675"/>
          </a:xfrm>
          <a:prstGeom prst="ellipse">
            <a:avLst/>
          </a:prstGeom>
          <a:ln>
            <a:noFill/>
          </a:ln>
          <a:effectLst>
            <a:softEdge rad="112500"/>
          </a:effectLst>
        </p:spPr>
      </p:pic>
      <p:sp>
        <p:nvSpPr>
          <p:cNvPr id="12" name="圆角矩形 11"/>
          <p:cNvSpPr/>
          <p:nvPr/>
        </p:nvSpPr>
        <p:spPr>
          <a:xfrm>
            <a:off x="1374205" y="1528093"/>
            <a:ext cx="10081120" cy="338437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2737770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33174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5" y="895397"/>
            <a:ext cx="2964116"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二、传感检测技术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23634" y="1824933"/>
            <a:ext cx="10081120"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传感检测装置是机电一体化系统的感觉器官，即从待测对象那里获取能反映待测对象特征与状态的信息。它是</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实现自动控制、自动调节的</a:t>
            </a:r>
            <a:r>
              <a:rPr lang="zh-CN" altLang="en-US" sz="21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关键环节</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，其功能越强，系统的自动化程度就越高</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。传感检测技术的内容，一是研究如何将各种被测量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包括物理量、化学量和生物量等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转换为与之成比例的电量</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二是研究对转换的电信号的加工处理，如放大、补偿、标度变换等。</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机电一体化系统要求传感检测装置能</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快速</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准确</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可靠</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的获取信息，与计算机技术相比，传感检测技术发展显得缓慢，难以满足控制系统的要求，因而不少机电一体化系统不能达到满意的效果或无法实现设计要求。因此大力开展对传感检测技术的研究对于机电一体化技术的发展具有十分</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重要的意义</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340750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1063679"/>
            <a:ext cx="3127958"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72791" y="1096045"/>
            <a:ext cx="2964116"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三、信息处理技术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2320181"/>
            <a:ext cx="10081120"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信息处理技术包括信息的交换、存取、运算、判断和决策。实现信息处理的主要工具是计算机，因此信息处理技术与计算机技术是密切相关的。</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计算机技术包括计算机的软件技术、硬件技术、网络与通信技术和数据技术。机电一体化系统中主要采用工业控制机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包括可编程控制器，单、多回路调节器，单片微控制器，总线式工业控制机，分布式计算机测控系统</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进行信息处理。计算机应用及信息处理技术已成为促进机电一体化技术发展和变革的最重要因素，信息处理的发展方向是提高信息处理的速度、可靠性和智能化程度。人工智能技术、专家系统技术、神经网络技术等都属于计算机信息处理技术的范畴。</a:t>
            </a:r>
          </a:p>
        </p:txBody>
      </p:sp>
    </p:spTree>
    <p:extLst>
      <p:ext uri="{BB962C8B-B14F-4D97-AF65-F5344CB8AC3E}">
        <p14:creationId xmlns:p14="http://schemas.microsoft.com/office/powerpoint/2010/main" val="2340750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3389461"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3009595"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四、自动控制技术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自动控制技术的目的在于实现机电一体化系统的目标最佳化。自动控制所依据的理论是自动控制原理</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包括经典控制理论、现代控制理论和智能控制</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，自动控制技术就是在此理论的指导下对具体控制装置或控制系统进行设计</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之后进行系统仿真，现场调试</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最后使研制的系统可靠地投入运行。由于控制对象种类繁多，所以自动控制技术的内容极其丰富。机电一体化系统中的自动控制技术主要包括位置控制、速度控制、最优控制、自适应控制和智能控制等。</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随着计算机技术的高速发展，自动控制技术与计算机技术的越来越密切相关，因而成为机电一体化中十分重要的关键技术。</a:t>
            </a:r>
          </a:p>
        </p:txBody>
      </p:sp>
    </p:spTree>
    <p:extLst>
      <p:ext uri="{BB962C8B-B14F-4D97-AF65-F5344CB8AC3E}">
        <p14:creationId xmlns:p14="http://schemas.microsoft.com/office/powerpoint/2010/main" val="2340750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3245445"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3265675"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五、伺服传动技术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4887531"/>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伺服传动技术就是在控制指令的指挥下，控制驱动元件，使机械的运动部件按照指令要求运动，并具有良好的动态性能。</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伺服传动包括电动、气动、液压等各种类型的传动装置。这些传动装置通过接口与计算机相连接，在计算机控制下，带动工作机械做回转、直线以及其他各种复杂运动。伺服传动技术是直接执行操作的技术，伺服系统是实现电信号到机械动作的转换装置或部件，对机电一体化系统的动态性能、控制质量和功能具有</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决定性的作用</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常见的伺服驱动系统主要有</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电气伺服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如步进电动机、直流伺服电动机、交流伺服电动机等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液压伺服</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如液压马达、脉冲液压缸等</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两类。由于变频技术的进步，交流伺服驱动技术取得突破性进展，为机电一体化系统提供了高质量的伺服驱动单元，极大地促进了机电一体化技术的发展。</a:t>
            </a:r>
          </a:p>
        </p:txBody>
      </p:sp>
    </p:spTree>
    <p:extLst>
      <p:ext uri="{BB962C8B-B14F-4D97-AF65-F5344CB8AC3E}">
        <p14:creationId xmlns:p14="http://schemas.microsoft.com/office/powerpoint/2010/main" val="2340750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3317453"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3265675"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六、系统总体技术</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第三节　机电一体化的相关技术</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系统总体技术是以整体的概念组织应用各种相关技术的应用技术。即从全局的角度和系统的目标出发，将系统分解为若干个子系统，从实现整个系统技术协调的观点来考虑每个子系统的技术方案，对于子系统与子系统之间的矛盾或子系统和系统整体之间的矛盾都要从总体协调的需要来选择解决方案。机电一体化系统是一个</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技术综合体</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，它利用系统总体技术将各有关技术协调配合、综合运用而达到整体系统的最佳化。</a:t>
            </a:r>
          </a:p>
        </p:txBody>
      </p:sp>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6801" y="4202527"/>
            <a:ext cx="4545147" cy="2835017"/>
          </a:xfrm>
          <a:prstGeom prst="rect">
            <a:avLst/>
          </a:prstGeom>
        </p:spPr>
      </p:pic>
      <p:sp>
        <p:nvSpPr>
          <p:cNvPr id="12" name="圆角矩形 11"/>
          <p:cNvSpPr/>
          <p:nvPr/>
        </p:nvSpPr>
        <p:spPr>
          <a:xfrm>
            <a:off x="1374205" y="1528093"/>
            <a:ext cx="10081120" cy="252111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340750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696"/>
            <a:ext cx="5812028" cy="723126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现代机械的机</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电一体化方法</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04</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3377266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二、 现代机械的机电一体化目标</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现代机械的机电一体化目标是综合利用机、电、信息、控制等各种相关技术的优势，扬长避短，以达到系统优化效果，取得显著的</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社会效益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技术经济效益</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。具体说来有以下几点</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10"/>
          <p:cNvSpPr txBox="1"/>
          <p:nvPr/>
        </p:nvSpPr>
        <p:spPr>
          <a:xfrm>
            <a:off x="1384127" y="3079711"/>
            <a:ext cx="8985721" cy="60142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1.</a:t>
            </a:r>
            <a:r>
              <a:rPr lang="zh-CN" altLang="en-US" sz="2500" dirty="0">
                <a:solidFill>
                  <a:srgbClr val="FF0000"/>
                </a:solidFill>
                <a:latin typeface="Times New Roman" panose="02020603050405020304" pitchFamily="18" charset="0"/>
                <a:ea typeface="隶书" panose="02010509060101010101" pitchFamily="49" charset="-122"/>
              </a:rPr>
              <a:t>提高精度</a:t>
            </a:r>
          </a:p>
        </p:txBody>
      </p:sp>
      <p:sp>
        <p:nvSpPr>
          <p:cNvPr id="12" name="TextBox 11"/>
          <p:cNvSpPr txBox="1"/>
          <p:nvPr/>
        </p:nvSpPr>
        <p:spPr>
          <a:xfrm>
            <a:off x="1384127" y="3681133"/>
            <a:ext cx="10081120"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技术使机械传动部件减少，因而使由机械磨损、配合间隙及变形而引起的误差大为减小，同时由于机电一体化技术采用电子技术实现自动检测和控制、补偿、校正由各种干扰因素造成的动态误差，从而达到单纯机械装备所不能实现的工作精度。例如，采用微机分离技术的电子化圆度仪，其测量精度可由原来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0.025μm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提高到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0.01μm;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大型镗铣床装上感应同步数显装置可将加工精度从</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0.06mm/1000mm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提高到</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0.02mm/1000mm</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8026903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1267574" y="628681"/>
            <a:ext cx="8985721" cy="60142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2.</a:t>
            </a:r>
            <a:r>
              <a:rPr lang="zh-CN" altLang="en-US" sz="2500" dirty="0">
                <a:solidFill>
                  <a:srgbClr val="FF0000"/>
                </a:solidFill>
                <a:latin typeface="Times New Roman" panose="02020603050405020304" pitchFamily="18" charset="0"/>
                <a:ea typeface="隶书" panose="02010509060101010101" pitchFamily="49" charset="-122"/>
              </a:rPr>
              <a:t>增强功能</a:t>
            </a:r>
          </a:p>
        </p:txBody>
      </p:sp>
      <p:sp>
        <p:nvSpPr>
          <p:cNvPr id="14" name="TextBox 13"/>
          <p:cNvSpPr txBox="1"/>
          <p:nvPr/>
        </p:nvSpPr>
        <p:spPr>
          <a:xfrm>
            <a:off x="1384127" y="1325293"/>
            <a:ext cx="100811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现代高新技术的引入使机械产品具有多种复合功能，成为机电一体化产品和系统的一个显著特点。例如，数控加工中心可以在一次装夹中完成由多台普通机床才能完成的多道工序，同时还有自动检测工件和刀具、自动显示刀具运动轨迹、自动保护和自动故障诊断等极强的应用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又如超市中使用的电子秤集称重、计价、打印等功能于一身。</a:t>
            </a:r>
          </a:p>
        </p:txBody>
      </p:sp>
      <p:sp>
        <p:nvSpPr>
          <p:cNvPr id="18" name="TextBox 17"/>
          <p:cNvSpPr txBox="1"/>
          <p:nvPr/>
        </p:nvSpPr>
        <p:spPr>
          <a:xfrm>
            <a:off x="1384127" y="3846407"/>
            <a:ext cx="8985721" cy="606231"/>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3.</a:t>
            </a:r>
            <a:r>
              <a:rPr lang="zh-CN" altLang="en-US" sz="2500" dirty="0">
                <a:solidFill>
                  <a:srgbClr val="FF0000"/>
                </a:solidFill>
                <a:latin typeface="Times New Roman" panose="02020603050405020304" pitchFamily="18" charset="0"/>
                <a:ea typeface="隶书" panose="02010509060101010101" pitchFamily="49" charset="-122"/>
              </a:rPr>
              <a:t>提高生产效率，降低成本</a:t>
            </a:r>
          </a:p>
        </p:txBody>
      </p:sp>
      <p:sp>
        <p:nvSpPr>
          <p:cNvPr id="22" name="TextBox 21"/>
          <p:cNvSpPr txBox="1"/>
          <p:nvPr/>
        </p:nvSpPr>
        <p:spPr>
          <a:xfrm>
            <a:off x="1388815" y="4447829"/>
            <a:ext cx="64807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机电一体产系统可以有效地减少生产准备时间和辅助时间，缩短新产品的开发周期，提高产品的合格率，减少操作人员，从而提高生产效率，降低生产成本。</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6116" y="3846407"/>
            <a:ext cx="3053599" cy="2290198"/>
          </a:xfrm>
          <a:prstGeom prst="rect">
            <a:avLst/>
          </a:prstGeom>
        </p:spPr>
      </p:pic>
      <p:sp>
        <p:nvSpPr>
          <p:cNvPr id="24" name="圆角矩形 23"/>
          <p:cNvSpPr/>
          <p:nvPr/>
        </p:nvSpPr>
        <p:spPr>
          <a:xfrm>
            <a:off x="1374205" y="3846407"/>
            <a:ext cx="6495330" cy="243504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26" name="圆角矩形 25"/>
          <p:cNvSpPr/>
          <p:nvPr/>
        </p:nvSpPr>
        <p:spPr>
          <a:xfrm>
            <a:off x="1374205" y="1325293"/>
            <a:ext cx="10081120" cy="2435048"/>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6731707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1384127" y="723871"/>
            <a:ext cx="8985721" cy="606231"/>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4.</a:t>
            </a:r>
            <a:r>
              <a:rPr lang="zh-CN" altLang="en-US" sz="2500" dirty="0">
                <a:solidFill>
                  <a:srgbClr val="FF0000"/>
                </a:solidFill>
                <a:latin typeface="Times New Roman" panose="02020603050405020304" pitchFamily="18" charset="0"/>
                <a:ea typeface="隶书" panose="02010509060101010101" pitchFamily="49" charset="-122"/>
              </a:rPr>
              <a:t>节约能源，降低能耗</a:t>
            </a:r>
          </a:p>
        </p:txBody>
      </p:sp>
      <p:sp>
        <p:nvSpPr>
          <p:cNvPr id="14" name="TextBox 13"/>
          <p:cNvSpPr txBox="1"/>
          <p:nvPr/>
        </p:nvSpPr>
        <p:spPr>
          <a:xfrm>
            <a:off x="1384127" y="1325293"/>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通过采用低能耗的驱动机构、最佳调节控制和提高能源利用率等措施，机电一体化产品和系统可以取得良好的节能效果。例如，在微型计算机的控制下，风机、水泵能够随工况变速运行，其节电率可达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30%;</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由于汽车电子点火器的点火时间和状态得到最佳控制，因而大大节约了耗油量。</a:t>
            </a:r>
          </a:p>
        </p:txBody>
      </p:sp>
      <p:sp>
        <p:nvSpPr>
          <p:cNvPr id="18" name="TextBox 17"/>
          <p:cNvSpPr txBox="1"/>
          <p:nvPr/>
        </p:nvSpPr>
        <p:spPr>
          <a:xfrm>
            <a:off x="1388815" y="3361659"/>
            <a:ext cx="8985721" cy="60142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5.</a:t>
            </a:r>
            <a:r>
              <a:rPr lang="zh-CN" altLang="en-US" sz="2500" dirty="0">
                <a:solidFill>
                  <a:srgbClr val="FF0000"/>
                </a:solidFill>
                <a:latin typeface="Times New Roman" panose="02020603050405020304" pitchFamily="18" charset="0"/>
                <a:ea typeface="隶书" panose="02010509060101010101" pitchFamily="49" charset="-122"/>
              </a:rPr>
              <a:t>提高安全性、可靠性</a:t>
            </a:r>
          </a:p>
        </p:txBody>
      </p:sp>
      <p:sp>
        <p:nvSpPr>
          <p:cNvPr id="22" name="TextBox 21"/>
          <p:cNvSpPr txBox="1"/>
          <p:nvPr/>
        </p:nvSpPr>
        <p:spPr>
          <a:xfrm>
            <a:off x="1388815" y="3963081"/>
            <a:ext cx="6480720"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系统通常具有自动检测监控子系统，因而可以对各种故障和危险情况自动采取保护措施并及时修正参数，提高系统的安全可靠性。特别是对于重型、大型设备和与人民生活生命息息相关的设备的故障预测、预报、遥测更是具有重要的意义。</a:t>
            </a:r>
          </a:p>
        </p:txBody>
      </p:sp>
      <p:sp>
        <p:nvSpPr>
          <p:cNvPr id="12" name="圆角矩形 11"/>
          <p:cNvSpPr/>
          <p:nvPr/>
        </p:nvSpPr>
        <p:spPr>
          <a:xfrm>
            <a:off x="1374205" y="1325293"/>
            <a:ext cx="10081120" cy="2036366"/>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19" name="圆角矩形 18"/>
          <p:cNvSpPr/>
          <p:nvPr/>
        </p:nvSpPr>
        <p:spPr>
          <a:xfrm>
            <a:off x="1384127" y="3472309"/>
            <a:ext cx="6485408" cy="3168204"/>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894" y="4320505"/>
            <a:ext cx="3443353" cy="1471811"/>
          </a:xfrm>
          <a:prstGeom prst="rect">
            <a:avLst/>
          </a:prstGeom>
        </p:spPr>
      </p:pic>
    </p:spTree>
    <p:extLst>
      <p:ext uri="{BB962C8B-B14F-4D97-AF65-F5344CB8AC3E}">
        <p14:creationId xmlns:p14="http://schemas.microsoft.com/office/powerpoint/2010/main" val="10223818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0"/>
            <a:ext cx="5812028" cy="72319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机电一体化</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的定义</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01</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1384127" y="723871"/>
            <a:ext cx="8985721" cy="60142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6.</a:t>
            </a:r>
            <a:r>
              <a:rPr lang="zh-CN" altLang="en-US" sz="2500" dirty="0">
                <a:solidFill>
                  <a:srgbClr val="FF0000"/>
                </a:solidFill>
                <a:latin typeface="Times New Roman" panose="02020603050405020304" pitchFamily="18" charset="0"/>
                <a:ea typeface="隶书" panose="02010509060101010101" pitchFamily="49" charset="-122"/>
              </a:rPr>
              <a:t>改善操作性和实用性</a:t>
            </a:r>
          </a:p>
        </p:txBody>
      </p:sp>
      <p:sp>
        <p:nvSpPr>
          <p:cNvPr id="14" name="TextBox 13"/>
          <p:cNvSpPr txBox="1"/>
          <p:nvPr/>
        </p:nvSpPr>
        <p:spPr>
          <a:xfrm>
            <a:off x="1384127" y="1325293"/>
            <a:ext cx="10081120" cy="155161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机电一体化系统的各相关子系统的动作顺序和功能协调关系由控制系统决定，因而随着计算机技术和自动控制技术的发展，可以通过简便的人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机界面操作实现复杂的功能控制和良好的使用效果。</a:t>
            </a:r>
          </a:p>
        </p:txBody>
      </p:sp>
      <p:sp>
        <p:nvSpPr>
          <p:cNvPr id="18" name="TextBox 17"/>
          <p:cNvSpPr txBox="1"/>
          <p:nvPr/>
        </p:nvSpPr>
        <p:spPr>
          <a:xfrm>
            <a:off x="1388815" y="2876911"/>
            <a:ext cx="8985721" cy="606231"/>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7.</a:t>
            </a:r>
            <a:r>
              <a:rPr lang="zh-CN" altLang="en-US" sz="2500" dirty="0">
                <a:solidFill>
                  <a:srgbClr val="FF0000"/>
                </a:solidFill>
                <a:latin typeface="Times New Roman" panose="02020603050405020304" pitchFamily="18" charset="0"/>
                <a:ea typeface="隶书" panose="02010509060101010101" pitchFamily="49" charset="-122"/>
              </a:rPr>
              <a:t>减轻劳动强度，改善劳动条件</a:t>
            </a:r>
          </a:p>
        </p:txBody>
      </p:sp>
      <p:sp>
        <p:nvSpPr>
          <p:cNvPr id="22" name="TextBox 21"/>
          <p:cNvSpPr txBox="1"/>
          <p:nvPr/>
        </p:nvSpPr>
        <p:spPr>
          <a:xfrm>
            <a:off x="1388815" y="3479014"/>
            <a:ext cx="5760640"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减轻劳动强度包括繁重的体力劳动和复杂的脑力劳动。机电一体化系统能够由计算机完成设计制造和生产过程中极为复杂的人的智力活动和资料记忆查找工作，同时又能通过过程控制自动运行，从而替代人的紧张和单调重复操作以及在危险环境下的工作。</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5519" y="3478333"/>
            <a:ext cx="3381606" cy="2536205"/>
          </a:xfrm>
          <a:prstGeom prst="rect">
            <a:avLst/>
          </a:prstGeom>
        </p:spPr>
      </p:pic>
      <p:sp>
        <p:nvSpPr>
          <p:cNvPr id="19" name="圆角矩形 18"/>
          <p:cNvSpPr/>
          <p:nvPr/>
        </p:nvSpPr>
        <p:spPr>
          <a:xfrm>
            <a:off x="1384127" y="2968253"/>
            <a:ext cx="5765328" cy="367226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24" name="圆角矩形 23"/>
          <p:cNvSpPr/>
          <p:nvPr/>
        </p:nvSpPr>
        <p:spPr>
          <a:xfrm>
            <a:off x="1354013" y="723871"/>
            <a:ext cx="10088313" cy="215304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5697388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1384127" y="723871"/>
            <a:ext cx="8985721" cy="606231"/>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8.</a:t>
            </a:r>
            <a:r>
              <a:rPr lang="zh-CN" altLang="en-US" sz="2500" dirty="0">
                <a:solidFill>
                  <a:srgbClr val="FF0000"/>
                </a:solidFill>
                <a:latin typeface="Times New Roman" panose="02020603050405020304" pitchFamily="18" charset="0"/>
                <a:ea typeface="隶书" panose="02010509060101010101" pitchFamily="49" charset="-122"/>
              </a:rPr>
              <a:t>简化结构，减轻重量</a:t>
            </a:r>
          </a:p>
        </p:txBody>
      </p:sp>
      <p:sp>
        <p:nvSpPr>
          <p:cNvPr id="14" name="TextBox 13"/>
          <p:cNvSpPr txBox="1"/>
          <p:nvPr/>
        </p:nvSpPr>
        <p:spPr>
          <a:xfrm>
            <a:off x="1384127" y="1325293"/>
            <a:ext cx="6485408"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系统采用先进的电力电子器件和传动技术，替代老式笨重的电气控制和机械变速结构，由微处理器和集成电路等微电子元件和程序逻辑软件，完成过去靠机械传动链来实现的关联运动，从而使机电一体化产品和系统的体积小、结构简化、重量减轻。</a:t>
            </a:r>
          </a:p>
        </p:txBody>
      </p:sp>
      <p:sp>
        <p:nvSpPr>
          <p:cNvPr id="18" name="TextBox 17"/>
          <p:cNvSpPr txBox="1"/>
          <p:nvPr/>
        </p:nvSpPr>
        <p:spPr>
          <a:xfrm>
            <a:off x="1384126" y="3846076"/>
            <a:ext cx="8985721" cy="60142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9.</a:t>
            </a:r>
            <a:r>
              <a:rPr lang="zh-CN" altLang="en-US" sz="2500" dirty="0">
                <a:solidFill>
                  <a:srgbClr val="FF0000"/>
                </a:solidFill>
                <a:latin typeface="Times New Roman" panose="02020603050405020304" pitchFamily="18" charset="0"/>
                <a:ea typeface="隶书" panose="02010509060101010101" pitchFamily="49" charset="-122"/>
              </a:rPr>
              <a:t>降低价格</a:t>
            </a:r>
          </a:p>
        </p:txBody>
      </p:sp>
      <p:sp>
        <p:nvSpPr>
          <p:cNvPr id="22" name="TextBox 21"/>
          <p:cNvSpPr txBox="1"/>
          <p:nvPr/>
        </p:nvSpPr>
        <p:spPr>
          <a:xfrm>
            <a:off x="1384125" y="4533439"/>
            <a:ext cx="6485409" cy="300586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由于机械结构简化，材料消耗减少，制造成本降低，而且电子器件的价格下降迅速，因此机电一体化产品和系统的价格日趋低廉，而使用性能、维修性能日趋改善，使用寿命延长。例如，石英晶振电子表以其功能强、使用方便和价格低廉的优势而迅速占领了计时商品市场。</a:t>
            </a:r>
          </a:p>
        </p:txBody>
      </p:sp>
      <p:sp>
        <p:nvSpPr>
          <p:cNvPr id="12" name="TextBox 11"/>
          <p:cNvSpPr txBox="1"/>
          <p:nvPr/>
        </p:nvSpPr>
        <p:spPr>
          <a:xfrm>
            <a:off x="8157615" y="895292"/>
            <a:ext cx="4176416" cy="606231"/>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10.</a:t>
            </a:r>
            <a:r>
              <a:rPr lang="zh-CN" altLang="en-US" sz="2500" dirty="0">
                <a:solidFill>
                  <a:srgbClr val="FF0000"/>
                </a:solidFill>
                <a:latin typeface="Times New Roman" panose="02020603050405020304" pitchFamily="18" charset="0"/>
                <a:ea typeface="隶书" panose="02010509060101010101" pitchFamily="49" charset="-122"/>
              </a:rPr>
              <a:t>增强柔性应用功能</a:t>
            </a:r>
          </a:p>
        </p:txBody>
      </p:sp>
      <p:sp>
        <p:nvSpPr>
          <p:cNvPr id="19" name="TextBox 18"/>
          <p:cNvSpPr txBox="1"/>
          <p:nvPr/>
        </p:nvSpPr>
        <p:spPr>
          <a:xfrm>
            <a:off x="8229575" y="1518371"/>
            <a:ext cx="3600401" cy="446010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为了满足市场多样性的要求，机电一体化系统可以通过编制用户程序来实现工作方式的改变，适应各种用户对象及现场参数变化的需要。机电一体化系统的这种柔性应用功能构成了机械控制“软件化”和“智能化”特征。</a:t>
            </a:r>
          </a:p>
        </p:txBody>
      </p:sp>
      <p:sp>
        <p:nvSpPr>
          <p:cNvPr id="24" name="圆角矩形 23"/>
          <p:cNvSpPr/>
          <p:nvPr/>
        </p:nvSpPr>
        <p:spPr>
          <a:xfrm>
            <a:off x="1374205" y="723871"/>
            <a:ext cx="6495329" cy="627683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25" name="圆角矩形 24"/>
          <p:cNvSpPr/>
          <p:nvPr/>
        </p:nvSpPr>
        <p:spPr>
          <a:xfrm>
            <a:off x="8085559" y="1024582"/>
            <a:ext cx="3935322" cy="4953895"/>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2681830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微软雅黑" panose="020B0503020204020204" pitchFamily="34" charset="-122"/>
                <a:ea typeface="微软雅黑" panose="020B0503020204020204" pitchFamily="34" charset="-122"/>
              </a:rPr>
              <a:t>三、 机电一体化技术方向</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0" name="TextBox 9"/>
          <p:cNvSpPr txBox="1"/>
          <p:nvPr/>
        </p:nvSpPr>
        <p:spPr>
          <a:xfrm>
            <a:off x="1384127" y="1528093"/>
            <a:ext cx="10081120" cy="1066870"/>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按照微电子技术的发展、机电结合的深度以及机械产品发展的要求，机械系统的机电一体化技术方向可分为以下几类</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10"/>
          <p:cNvSpPr txBox="1"/>
          <p:nvPr/>
        </p:nvSpPr>
        <p:spPr>
          <a:xfrm>
            <a:off x="1384126" y="2537640"/>
            <a:ext cx="5040561" cy="1828617"/>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1)</a:t>
            </a:r>
            <a:r>
              <a:rPr lang="zh-CN" altLang="en-US" sz="2500" dirty="0">
                <a:solidFill>
                  <a:srgbClr val="FF0000"/>
                </a:solidFill>
                <a:latin typeface="Times New Roman" panose="02020603050405020304" pitchFamily="18" charset="0"/>
                <a:ea typeface="隶书" panose="02010509060101010101" pitchFamily="49" charset="-122"/>
              </a:rPr>
              <a:t>在原有机械系统的基础上采用微型计算机控制装置，使系统的性能提高，功能增强。</a:t>
            </a:r>
          </a:p>
        </p:txBody>
      </p:sp>
      <p:sp>
        <p:nvSpPr>
          <p:cNvPr id="12" name="TextBox 11"/>
          <p:cNvSpPr txBox="1"/>
          <p:nvPr/>
        </p:nvSpPr>
        <p:spPr>
          <a:xfrm>
            <a:off x="1376141" y="4366257"/>
            <a:ext cx="5053234"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例如，模糊控制洗衣机能根据衣物的洁净度自动控制洗涤过程，从而实现节水、节电、节时、节洗衣粉的功能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机床的数控化是另一个典型的例子。</a:t>
            </a:r>
          </a:p>
        </p:txBody>
      </p:sp>
      <p:sp>
        <p:nvSpPr>
          <p:cNvPr id="13" name="TextBox 12"/>
          <p:cNvSpPr txBox="1"/>
          <p:nvPr/>
        </p:nvSpPr>
        <p:spPr>
          <a:xfrm>
            <a:off x="6416253" y="2537640"/>
            <a:ext cx="5048994" cy="1828617"/>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2)</a:t>
            </a:r>
            <a:r>
              <a:rPr lang="zh-CN" altLang="en-US" sz="2500" dirty="0">
                <a:solidFill>
                  <a:srgbClr val="FF0000"/>
                </a:solidFill>
                <a:latin typeface="Times New Roman" panose="02020603050405020304" pitchFamily="18" charset="0"/>
                <a:ea typeface="隶书" panose="02010509060101010101" pitchFamily="49" charset="-122"/>
              </a:rPr>
              <a:t>用电子装置局部替代机械传动装置和机械控制装置，以简化结构，增强控制灵活性。</a:t>
            </a:r>
          </a:p>
        </p:txBody>
      </p:sp>
      <p:sp>
        <p:nvSpPr>
          <p:cNvPr id="14" name="TextBox 13"/>
          <p:cNvSpPr txBox="1"/>
          <p:nvPr/>
        </p:nvSpPr>
        <p:spPr>
          <a:xfrm>
            <a:off x="6429375" y="4366257"/>
            <a:ext cx="5035872" cy="2521114"/>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例如，数控机床的进给系统采用伺服系统，简化了传动链，提高了进给系统的动态性能</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将传统电动机的电刷用电子装置替代形成的无刷电动机，具有性能可靠、结构简单、尺寸减小等优点。</a:t>
            </a:r>
          </a:p>
        </p:txBody>
      </p:sp>
      <p:sp>
        <p:nvSpPr>
          <p:cNvPr id="18" name="圆角矩形 17"/>
          <p:cNvSpPr/>
          <p:nvPr/>
        </p:nvSpPr>
        <p:spPr>
          <a:xfrm>
            <a:off x="1374206" y="2537639"/>
            <a:ext cx="4983162" cy="446306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22" name="圆角矩形 21"/>
          <p:cNvSpPr/>
          <p:nvPr/>
        </p:nvSpPr>
        <p:spPr>
          <a:xfrm>
            <a:off x="6449169" y="2537640"/>
            <a:ext cx="4983162" cy="4463061"/>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0094472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第四节　现代机械的机电一体化方法</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3" name="TextBox 12"/>
          <p:cNvSpPr txBox="1"/>
          <p:nvPr/>
        </p:nvSpPr>
        <p:spPr>
          <a:xfrm>
            <a:off x="1384127" y="723871"/>
            <a:ext cx="8985721" cy="118331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3)</a:t>
            </a:r>
            <a:r>
              <a:rPr lang="zh-CN" altLang="en-US" sz="2500" dirty="0">
                <a:solidFill>
                  <a:srgbClr val="FF0000"/>
                </a:solidFill>
                <a:latin typeface="Times New Roman" panose="02020603050405020304" pitchFamily="18" charset="0"/>
                <a:ea typeface="隶书" panose="02010509060101010101" pitchFamily="49" charset="-122"/>
              </a:rPr>
              <a:t>用电子装置完全替代原来执行信息处理功能的机构，既减化了结构，又极大地丰富了信息传输的内容，提高了速度。</a:t>
            </a:r>
          </a:p>
        </p:txBody>
      </p:sp>
      <p:sp>
        <p:nvSpPr>
          <p:cNvPr id="14" name="TextBox 13"/>
          <p:cNvSpPr txBox="1"/>
          <p:nvPr/>
        </p:nvSpPr>
        <p:spPr>
          <a:xfrm>
            <a:off x="1384127" y="1902375"/>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例如，石英电子钟表、电子秤、按键式电话等。</a:t>
            </a:r>
          </a:p>
        </p:txBody>
      </p:sp>
      <p:sp>
        <p:nvSpPr>
          <p:cNvPr id="18" name="TextBox 17"/>
          <p:cNvSpPr txBox="1"/>
          <p:nvPr/>
        </p:nvSpPr>
        <p:spPr>
          <a:xfrm>
            <a:off x="1384126" y="2427173"/>
            <a:ext cx="8985721" cy="606231"/>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4)</a:t>
            </a:r>
            <a:r>
              <a:rPr lang="zh-CN" altLang="en-US" sz="2500" dirty="0">
                <a:solidFill>
                  <a:srgbClr val="FF0000"/>
                </a:solidFill>
                <a:latin typeface="Times New Roman" panose="02020603050405020304" pitchFamily="18" charset="0"/>
                <a:ea typeface="隶书" panose="02010509060101010101" pitchFamily="49" charset="-122"/>
              </a:rPr>
              <a:t>用电子装置替代机械的主功能，形成特殊的加工能力。</a:t>
            </a:r>
          </a:p>
        </p:txBody>
      </p:sp>
      <p:sp>
        <p:nvSpPr>
          <p:cNvPr id="22" name="TextBox 21"/>
          <p:cNvSpPr txBox="1"/>
          <p:nvPr/>
        </p:nvSpPr>
        <p:spPr>
          <a:xfrm>
            <a:off x="1384126" y="3028595"/>
            <a:ext cx="10081120" cy="582122"/>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例如，电火花加工机床、线切割加工机床、激光加工机床等。</a:t>
            </a:r>
          </a:p>
        </p:txBody>
      </p:sp>
      <p:sp>
        <p:nvSpPr>
          <p:cNvPr id="12" name="TextBox 11"/>
          <p:cNvSpPr txBox="1"/>
          <p:nvPr/>
        </p:nvSpPr>
        <p:spPr>
          <a:xfrm>
            <a:off x="1384127" y="3553393"/>
            <a:ext cx="8985721" cy="601422"/>
          </a:xfrm>
          <a:prstGeom prst="rect">
            <a:avLst/>
          </a:prstGeom>
          <a:noFill/>
        </p:spPr>
        <p:txBody>
          <a:bodyPr wrap="square" lIns="96433" tIns="48216" rIns="96433" bIns="48216" rtlCol="0">
            <a:spAutoFit/>
          </a:bodyPr>
          <a:lstStyle/>
          <a:p>
            <a:pPr>
              <a:lnSpc>
                <a:spcPct val="150000"/>
              </a:lnSpc>
            </a:pPr>
            <a:r>
              <a:rPr lang="en-US" altLang="zh-CN" sz="2500" dirty="0">
                <a:solidFill>
                  <a:srgbClr val="FF0000"/>
                </a:solidFill>
                <a:latin typeface="Times New Roman" panose="02020603050405020304" pitchFamily="18" charset="0"/>
                <a:ea typeface="隶书" panose="02010509060101010101" pitchFamily="49" charset="-122"/>
              </a:rPr>
              <a:t>5)</a:t>
            </a:r>
            <a:r>
              <a:rPr lang="zh-CN" altLang="en-US" sz="2500" dirty="0">
                <a:solidFill>
                  <a:srgbClr val="FF0000"/>
                </a:solidFill>
                <a:latin typeface="Times New Roman" panose="02020603050405020304" pitchFamily="18" charset="0"/>
                <a:ea typeface="隶书" panose="02010509060101010101" pitchFamily="49" charset="-122"/>
              </a:rPr>
              <a:t>机电技术完全融合形成新型机电一体化产品。</a:t>
            </a:r>
          </a:p>
        </p:txBody>
      </p:sp>
      <p:sp>
        <p:nvSpPr>
          <p:cNvPr id="19" name="TextBox 18"/>
          <p:cNvSpPr txBox="1"/>
          <p:nvPr/>
        </p:nvSpPr>
        <p:spPr>
          <a:xfrm>
            <a:off x="1384126" y="4154815"/>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例如，生产机械中的激光快速原形机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信息机械中的传真机、打印机、复印机</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检测机械中的</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CT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扫描诊断仪、扫描隧道显微镜等。</a:t>
            </a:r>
          </a:p>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总之，拟定机电一体化系统设计方案的方法可归结为替代法、整体设计法和组合法。</a:t>
            </a:r>
          </a:p>
        </p:txBody>
      </p:sp>
    </p:spTree>
    <p:extLst>
      <p:ext uri="{BB962C8B-B14F-4D97-AF65-F5344CB8AC3E}">
        <p14:creationId xmlns:p14="http://schemas.microsoft.com/office/powerpoint/2010/main" val="10936985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 219"/>
          <p:cNvSpPr/>
          <p:nvPr/>
        </p:nvSpPr>
        <p:spPr>
          <a:xfrm>
            <a:off x="951682" y="869927"/>
            <a:ext cx="6255916" cy="536422"/>
          </a:xfrm>
          <a:prstGeom prst="roundRect">
            <a:avLst>
              <a:gd name="adj" fmla="val 50000"/>
            </a:avLst>
          </a:prstGeom>
          <a:solidFill>
            <a:srgbClr val="E6BCD7"/>
          </a:solidFill>
          <a:ln>
            <a:no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TextBox 17"/>
          <p:cNvSpPr txBox="1"/>
          <p:nvPr/>
        </p:nvSpPr>
        <p:spPr>
          <a:xfrm>
            <a:off x="1384127" y="1528093"/>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机电一体化一词</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ja-JP"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メヵトロニクス</a:t>
            </a:r>
            <a:r>
              <a:rPr lang="en-US" altLang="ja-JP"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Mechatronics))</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最早</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(1971</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起源于日本。它取英语</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Mechanics(</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机械学</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的前半部和</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Electronics(</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电子学</a:t>
            </a:r>
            <a:r>
              <a:rPr lang="en-US" altLang="zh-CN"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的后半部拼合而成，字面上表示机械学和电子学两个学科的综合。在我国通常称为</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机电一体化</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机械电子学</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但是机电一体化并不是机械技术和电子技术的简单叠加，而是有着自身体系的新型学科。</a:t>
            </a:r>
          </a:p>
        </p:txBody>
      </p:sp>
      <p:sp>
        <p:nvSpPr>
          <p:cNvPr id="19" name="TextBox 18"/>
          <p:cNvSpPr txBox="1"/>
          <p:nvPr/>
        </p:nvSpPr>
        <p:spPr>
          <a:xfrm>
            <a:off x="1115524" y="895397"/>
            <a:ext cx="6531351" cy="485525"/>
          </a:xfrm>
          <a:prstGeom prst="rect">
            <a:avLst/>
          </a:prstGeom>
          <a:noFill/>
        </p:spPr>
        <p:txBody>
          <a:bodyPr wrap="square" lIns="96433" tIns="48216" rIns="96433" bIns="48216" rtlCol="0">
            <a:spAutoFit/>
          </a:bodyPr>
          <a:lstStyle/>
          <a:p>
            <a:r>
              <a:rPr lang="zh-CN" altLang="en-US" sz="2500" b="1" dirty="0">
                <a:latin typeface="Times New Roman" panose="02020603050405020304" pitchFamily="18" charset="0"/>
                <a:ea typeface="微软雅黑" panose="020B0503020204020204" pitchFamily="34" charset="-122"/>
              </a:rPr>
              <a:t>一、“机电一体化”名称的来源</a:t>
            </a:r>
          </a:p>
        </p:txBody>
      </p:sp>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机电一体化的定义</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圆角矩形 25"/>
          <p:cNvSpPr/>
          <p:nvPr/>
        </p:nvSpPr>
        <p:spPr>
          <a:xfrm>
            <a:off x="1384127" y="1558436"/>
            <a:ext cx="10081120" cy="205789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90" y="3904357"/>
            <a:ext cx="3695700" cy="2560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4410" y="4064999"/>
            <a:ext cx="4521125" cy="2239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1972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机电一体化的定义</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4127" y="736005"/>
            <a:ext cx="10081120" cy="2463791"/>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我国认为机械发展新阶段是机电一体化阶段。机电一体化是机电一体化技术及其产品的统称。机电一体化包括</a:t>
            </a:r>
            <a:r>
              <a:rPr lang="zh-CN" altLang="en-US"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六大共性关键技术</a:t>
            </a:r>
            <a:r>
              <a:rPr lang="en-US" altLang="zh-CN" sz="2100"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精密机械技术、伺服驱动技术、传感检测技术、信息处理技术、自动控制技术和系统总体技术</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对机电一体化产品的一种认识是“在机械产品的基础上应用微电子技术和计算机技术产生出来的新一代的机电产品。这种认识的核心是“机电一体化产品必须是由计算机控制的伺服系统”。</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911" y="4354513"/>
            <a:ext cx="3800475" cy="22860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423" y="4335686"/>
            <a:ext cx="3525851" cy="2256545"/>
          </a:xfrm>
          <a:prstGeom prst="rect">
            <a:avLst/>
          </a:prstGeom>
        </p:spPr>
      </p:pic>
      <p:sp>
        <p:nvSpPr>
          <p:cNvPr id="12" name="圆角矩形 11"/>
          <p:cNvSpPr/>
          <p:nvPr/>
        </p:nvSpPr>
        <p:spPr>
          <a:xfrm>
            <a:off x="1384127" y="736005"/>
            <a:ext cx="10081120" cy="3433287"/>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003339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第一节　机电一体化的定义</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9" name="TextBox 8"/>
          <p:cNvSpPr txBox="1"/>
          <p:nvPr/>
        </p:nvSpPr>
        <p:spPr>
          <a:xfrm>
            <a:off x="1384127" y="736005"/>
            <a:ext cx="10081120" cy="3975358"/>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机电一体化的产生与迅速发展的根本原因在于社会的发展和科学技术的进步。</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系统工程</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信息论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是机电一体化的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理论基础</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，也是机电一体化技术的</a:t>
            </a:r>
            <a:r>
              <a:rPr lang="zh-CN" altLang="en-US" sz="2100" b="1" dirty="0">
                <a:latin typeface="Times New Roman" panose="02020603050405020304" pitchFamily="18" charset="0"/>
                <a:ea typeface="微软雅黑" panose="020B0503020204020204" pitchFamily="34" charset="-122"/>
                <a:cs typeface="Times New Roman" panose="02020603050405020304" pitchFamily="18" charset="0"/>
              </a:rPr>
              <a:t>方法论</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微电子技术的发展，半导体大规模集成电路制造技术的进步，则为机电一体化技术奠定了物质基础。机电一体化技术的发展有一个从自发状况向自为方向发展的过程。早在机电一体化这一概念出现之前，世界各国从事机械总体设计、控制功能设计和生产加工的科技工作者，已为机械与电子的有机结合自觉不自觉的做了许多工作，目前人们对机电一体化的认识早已不是机械技术、微电子技术以及其他新技术的简单组合，而是有机的相互结合或融合，是有其客观规律的。</a:t>
            </a:r>
          </a:p>
        </p:txBody>
      </p:sp>
      <p:sp>
        <p:nvSpPr>
          <p:cNvPr id="10" name="圆角矩形 9"/>
          <p:cNvSpPr/>
          <p:nvPr/>
        </p:nvSpPr>
        <p:spPr>
          <a:xfrm>
            <a:off x="1384127" y="736005"/>
            <a:ext cx="10081120" cy="3888432"/>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69888" y="4775228"/>
            <a:ext cx="3309598" cy="2482199"/>
          </a:xfrm>
          <a:prstGeom prst="rect">
            <a:avLst/>
          </a:prstGeom>
        </p:spPr>
      </p:pic>
    </p:spTree>
    <p:extLst>
      <p:ext uri="{BB962C8B-B14F-4D97-AF65-F5344CB8AC3E}">
        <p14:creationId xmlns:p14="http://schemas.microsoft.com/office/powerpoint/2010/main" val="14003339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6"/>
          <p:cNvSpPr>
            <a:spLocks noChangeArrowheads="1"/>
          </p:cNvSpPr>
          <p:nvPr/>
        </p:nvSpPr>
        <p:spPr bwMode="auto">
          <a:xfrm>
            <a:off x="6529810" y="1895554"/>
            <a:ext cx="6327354" cy="3818174"/>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5123" name="矩形 1"/>
          <p:cNvSpPr>
            <a:spLocks noChangeArrowheads="1"/>
          </p:cNvSpPr>
          <p:nvPr/>
        </p:nvSpPr>
        <p:spPr bwMode="auto">
          <a:xfrm>
            <a:off x="1589" y="696"/>
            <a:ext cx="803474" cy="7231261"/>
          </a:xfrm>
          <a:prstGeom prst="rect">
            <a:avLst/>
          </a:prstGeom>
          <a:solidFill>
            <a:srgbClr val="73397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2" name="矩形 1"/>
          <p:cNvSpPr>
            <a:spLocks noChangeArrowheads="1"/>
          </p:cNvSpPr>
          <p:nvPr/>
        </p:nvSpPr>
        <p:spPr bwMode="auto">
          <a:xfrm>
            <a:off x="741445" y="696"/>
            <a:ext cx="5812028" cy="723126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530">
              <a:solidFill>
                <a:srgbClr val="FFFFFF"/>
              </a:solidFill>
            </a:endParaRPr>
          </a:p>
        </p:txBody>
      </p:sp>
      <p:sp>
        <p:nvSpPr>
          <p:cNvPr id="13" name="TextBox 32"/>
          <p:cNvSpPr txBox="1"/>
          <p:nvPr/>
        </p:nvSpPr>
        <p:spPr>
          <a:xfrm>
            <a:off x="7037754" y="2896245"/>
            <a:ext cx="6664429" cy="1477328"/>
          </a:xfrm>
          <a:prstGeom prst="rect">
            <a:avLst/>
          </a:prstGeom>
          <a:noFill/>
        </p:spPr>
        <p:txBody>
          <a:bodyPr wrap="square" rtlCol="0">
            <a:spAutoFit/>
          </a:bodyPr>
          <a:lstStyle/>
          <a:p>
            <a:pPr algn="ctr"/>
            <a:r>
              <a:rPr lang="zh-CN" altLang="en-US" sz="4500" b="1" dirty="0">
                <a:solidFill>
                  <a:schemeClr val="bg1"/>
                </a:solidFill>
                <a:latin typeface="Impact" panose="020B0806030902050204" pitchFamily="34" charset="0"/>
                <a:ea typeface="微软雅黑" panose="020B0503020204020204" pitchFamily="34" charset="-122"/>
              </a:rPr>
              <a:t>机电一体化系统</a:t>
            </a:r>
            <a:endParaRPr lang="en-US" altLang="zh-CN" sz="4500" b="1" dirty="0">
              <a:solidFill>
                <a:schemeClr val="bg1"/>
              </a:solidFill>
              <a:latin typeface="Impact" panose="020B0806030902050204" pitchFamily="34" charset="0"/>
              <a:ea typeface="微软雅黑" panose="020B0503020204020204" pitchFamily="34" charset="-122"/>
            </a:endParaRPr>
          </a:p>
          <a:p>
            <a:pPr algn="ctr"/>
            <a:r>
              <a:rPr lang="zh-CN" altLang="en-US" sz="4500" b="1" dirty="0">
                <a:solidFill>
                  <a:schemeClr val="bg1"/>
                </a:solidFill>
                <a:latin typeface="Impact" panose="020B0806030902050204" pitchFamily="34" charset="0"/>
                <a:ea typeface="微软雅黑" panose="020B0503020204020204" pitchFamily="34" charset="-122"/>
              </a:rPr>
              <a:t>的基本功能要素</a:t>
            </a:r>
            <a:endParaRPr lang="zh-CN" altLang="en-US" sz="4500" b="1"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
        <p:nvSpPr>
          <p:cNvPr id="14" name="TextBox 32"/>
          <p:cNvSpPr txBox="1"/>
          <p:nvPr/>
        </p:nvSpPr>
        <p:spPr>
          <a:xfrm>
            <a:off x="6795852" y="2722070"/>
            <a:ext cx="1927928" cy="1569466"/>
          </a:xfrm>
          <a:prstGeom prst="rect">
            <a:avLst/>
          </a:prstGeom>
          <a:noFill/>
        </p:spPr>
        <p:txBody>
          <a:bodyPr wrap="square" rtlCol="0">
            <a:spAutoFit/>
          </a:bodyPr>
          <a:lstStyle/>
          <a:p>
            <a:r>
              <a:rPr lang="en-US" altLang="zh-CN" sz="9600" dirty="0">
                <a:solidFill>
                  <a:schemeClr val="bg1"/>
                </a:solidFill>
                <a:latin typeface="Impact" panose="020B0806030902050204" pitchFamily="34" charset="0"/>
                <a:ea typeface="微软雅黑" panose="020B0503020204020204" pitchFamily="34" charset="-122"/>
              </a:rPr>
              <a:t>02</a:t>
            </a:r>
            <a:endParaRPr lang="zh-CN" altLang="en-US" sz="23900" dirty="0">
              <a:solidFill>
                <a:schemeClr val="bg1"/>
              </a:solidFill>
              <a:latin typeface="Impact" panose="020B080603090205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9499870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500"/>
                                        <p:tgtEl>
                                          <p:spTgt spid="5122"/>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6" presetClass="emph" presetSubtype="0" fill="hold" grpId="1" nodeType="afterEffect">
                                  <p:stCondLst>
                                    <p:cond delay="0"/>
                                  </p:stCondLst>
                                  <p:childTnLst>
                                    <p:animEffect transition="out" filter="fade">
                                      <p:cBhvr>
                                        <p:cTn id="23" dur="500" tmFilter="0, 0; .2, .5; .8, .5; 1, 0"/>
                                        <p:tgtEl>
                                          <p:spTgt spid="14"/>
                                        </p:tgtEl>
                                      </p:cBhvr>
                                    </p:animEffect>
                                    <p:animScale>
                                      <p:cBhvr>
                                        <p:cTn id="24" dur="250" autoRev="1" fill="hold"/>
                                        <p:tgtEl>
                                          <p:spTgt spid="14"/>
                                        </p:tgtEl>
                                      </p:cBhvr>
                                      <p:by x="105000" y="105000"/>
                                    </p:animScale>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ppt_x"/>
                                          </p:val>
                                        </p:tav>
                                        <p:tav tm="100000">
                                          <p:val>
                                            <p:strVal val="#ppt_x"/>
                                          </p:val>
                                        </p:tav>
                                      </p:tavLst>
                                    </p:anim>
                                    <p:anim calcmode="lin" valueType="num">
                                      <p:cBhvr additive="base">
                                        <p:cTn id="29" dur="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P spid="5123" grpId="0" bldLvl="0" animBg="1"/>
      <p:bldP spid="12" grpId="0" animBg="1"/>
      <p:bldP spid="13" grpId="0"/>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flipH="1">
            <a:off x="250478" y="-2678"/>
            <a:ext cx="10643964" cy="618124"/>
          </a:xfrm>
          <a:prstGeom prst="parallelogram">
            <a:avLst>
              <a:gd name="adj" fmla="val 104225"/>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16" name="文本框 3"/>
          <p:cNvSpPr txBox="1"/>
          <p:nvPr/>
        </p:nvSpPr>
        <p:spPr>
          <a:xfrm>
            <a:off x="938957" y="52576"/>
            <a:ext cx="7961709" cy="486886"/>
          </a:xfrm>
          <a:prstGeom prst="rect">
            <a:avLst/>
          </a:prstGeom>
          <a:noFill/>
        </p:spPr>
        <p:txBody>
          <a:bodyPr wrap="square" lIns="96433" tIns="48216" rIns="96433" bIns="48216" rtlCol="0">
            <a:spAutoFit/>
          </a:bodyPr>
          <a:lstStyle/>
          <a:p>
            <a:r>
              <a:rPr lang="zh-CN" altLang="en-US" sz="2500" b="1" dirty="0">
                <a:solidFill>
                  <a:schemeClr val="bg1"/>
                </a:solidFill>
                <a:latin typeface="微软雅黑" panose="020B0503020204020204" pitchFamily="34" charset="-122"/>
                <a:ea typeface="微软雅黑" panose="020B0503020204020204" pitchFamily="34" charset="-122"/>
              </a:rPr>
              <a:t>第二节　机电一体化系统的基本功能要素</a:t>
            </a:r>
          </a:p>
        </p:txBody>
      </p:sp>
      <p:sp>
        <p:nvSpPr>
          <p:cNvPr id="17" name="直角三角形 16"/>
          <p:cNvSpPr/>
          <p:nvPr/>
        </p:nvSpPr>
        <p:spPr>
          <a:xfrm>
            <a:off x="-22771" y="1"/>
            <a:ext cx="633561" cy="644057"/>
          </a:xfrm>
          <a:prstGeom prst="rtTriangle">
            <a:avLst/>
          </a:prstGeom>
          <a:solidFill>
            <a:srgbClr val="513D4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pic>
        <p:nvPicPr>
          <p:cNvPr id="20" name="Picture 3" descr="G:\409835d4e6170db16fe5ea1d69c71340.png"/>
          <p:cNvPicPr>
            <a:picLocks noChangeAspect="1" noChangeArrowheads="1"/>
          </p:cNvPicPr>
          <p:nvPr/>
        </p:nvPicPr>
        <p:blipFill>
          <a:blip r:embed="rId3" cstate="print">
            <a:duotone>
              <a:prstClr val="black"/>
              <a:srgbClr val="864284">
                <a:tint val="45000"/>
                <a:satMod val="400000"/>
              </a:srgbClr>
            </a:duotone>
            <a:extLst>
              <a:ext uri="{28A0092B-C50C-407E-A947-70E740481C1C}">
                <a14:useLocalDpi xmlns:a14="http://schemas.microsoft.com/office/drawing/2010/main" val="0"/>
              </a:ext>
            </a:extLst>
          </a:blip>
          <a:srcRect/>
          <a:stretch>
            <a:fillRect/>
          </a:stretch>
        </p:blipFill>
        <p:spPr bwMode="auto">
          <a:xfrm rot="2286903">
            <a:off x="10932535" y="-72093"/>
            <a:ext cx="901783" cy="916026"/>
          </a:xfrm>
          <a:prstGeom prst="rect">
            <a:avLst/>
          </a:prstGeom>
          <a:noFill/>
          <a:extLst>
            <a:ext uri="{909E8E84-426E-40DD-AFC4-6F175D3DCCD1}">
              <a14:hiddenFill xmlns:a14="http://schemas.microsoft.com/office/drawing/2010/main">
                <a:solidFill>
                  <a:srgbClr val="FFFFFF"/>
                </a:solidFill>
              </a14:hiddenFill>
            </a:ext>
          </a:extLst>
        </p:spPr>
      </p:pic>
      <p:sp>
        <p:nvSpPr>
          <p:cNvPr id="21" name="平行四边形 20"/>
          <p:cNvSpPr/>
          <p:nvPr/>
        </p:nvSpPr>
        <p:spPr>
          <a:xfrm flipH="1">
            <a:off x="94432" y="0"/>
            <a:ext cx="743396" cy="618124"/>
          </a:xfrm>
          <a:prstGeom prst="parallelogram">
            <a:avLst>
              <a:gd name="adj" fmla="val 99241"/>
            </a:avLst>
          </a:prstGeom>
          <a:solidFill>
            <a:srgbClr val="86428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3" name="矩形 22"/>
          <p:cNvSpPr/>
          <p:nvPr/>
        </p:nvSpPr>
        <p:spPr>
          <a:xfrm>
            <a:off x="-10046" y="7075942"/>
            <a:ext cx="12869466" cy="174019"/>
          </a:xfrm>
          <a:prstGeom prst="rect">
            <a:avLst/>
          </a:prstGeom>
          <a:solidFill>
            <a:srgbClr val="9D3979"/>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26" name="TextBox 25"/>
          <p:cNvSpPr txBox="1"/>
          <p:nvPr/>
        </p:nvSpPr>
        <p:spPr>
          <a:xfrm>
            <a:off x="1384127" y="736005"/>
            <a:ext cx="10081120" cy="2036366"/>
          </a:xfrm>
          <a:prstGeom prst="rect">
            <a:avLst/>
          </a:prstGeom>
          <a:noFill/>
        </p:spPr>
        <p:txBody>
          <a:bodyPr wrap="square" lIns="96433" tIns="48216" rIns="96433" bIns="48216" rtlCol="0">
            <a:spAutoFit/>
          </a:bodyPr>
          <a:lstStyle/>
          <a:p>
            <a:pPr indent="531719">
              <a:lnSpc>
                <a:spcPct val="150000"/>
              </a:lnSpc>
            </a:pP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机电一体化系统的形式多种多样，其功能也各不相同。一个较完善的机电一体化系统，应包括以下几个基本要素</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机械本体、动力部分、传感检测部分、执行部分、驱动部分、控制及信息处理部分、各要素和环节之间相联系的接口。</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这些基本要素的关系及功能如图</a:t>
            </a:r>
            <a:r>
              <a:rPr lang="en-US" altLang="zh-CN" sz="2100" dirty="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pic>
        <p:nvPicPr>
          <p:cNvPr id="27" name="1z1.jpg" descr="id:2147485026;FounderCES"/>
          <p:cNvPicPr/>
          <p:nvPr/>
        </p:nvPicPr>
        <p:blipFill>
          <a:blip r:embed="rId4"/>
          <a:stretch>
            <a:fillRect/>
          </a:stretch>
        </p:blipFill>
        <p:spPr>
          <a:xfrm>
            <a:off x="3422776" y="3040261"/>
            <a:ext cx="6013197" cy="3132361"/>
          </a:xfrm>
          <a:prstGeom prst="rect">
            <a:avLst/>
          </a:prstGeom>
        </p:spPr>
      </p:pic>
      <p:sp>
        <p:nvSpPr>
          <p:cNvPr id="28" name="TextBox 27"/>
          <p:cNvSpPr txBox="1"/>
          <p:nvPr/>
        </p:nvSpPr>
        <p:spPr>
          <a:xfrm>
            <a:off x="4425921" y="6440598"/>
            <a:ext cx="3997532" cy="443622"/>
          </a:xfrm>
          <a:prstGeom prst="rect">
            <a:avLst/>
          </a:prstGeom>
          <a:noFill/>
        </p:spPr>
        <p:txBody>
          <a:bodyPr wrap="square" lIns="96433" tIns="48216" rIns="96433" bIns="48216" rtlCol="0">
            <a:spAutoFit/>
          </a:bodyPr>
          <a:lstStyle/>
          <a:p>
            <a:pPr algn="ctr">
              <a:lnSpc>
                <a:spcPct val="150000"/>
              </a:lnSpc>
            </a:pPr>
            <a:r>
              <a:rPr lang="zh-CN" altLang="en-US" sz="1500" b="1" dirty="0">
                <a:latin typeface="Times New Roman" panose="02020603050405020304" pitchFamily="18" charset="0"/>
              </a:rPr>
              <a:t>图</a:t>
            </a:r>
            <a:r>
              <a:rPr lang="en-US" altLang="zh-CN" sz="1500" b="1" dirty="0">
                <a:latin typeface="Times New Roman" panose="02020603050405020304" pitchFamily="18" charset="0"/>
              </a:rPr>
              <a:t>1-1</a:t>
            </a:r>
            <a:r>
              <a:rPr lang="zh-CN" altLang="en-US" sz="1500" b="1" dirty="0">
                <a:latin typeface="Times New Roman" panose="02020603050405020304" pitchFamily="18" charset="0"/>
              </a:rPr>
              <a:t>　机电一体化系统的组成及工作原理</a:t>
            </a:r>
            <a:endParaRPr lang="en-US" altLang="zh-CN" sz="1500" b="1" dirty="0">
              <a:latin typeface="Times New Roman" panose="02020603050405020304" pitchFamily="18" charset="0"/>
            </a:endParaRPr>
          </a:p>
        </p:txBody>
      </p:sp>
      <p:sp>
        <p:nvSpPr>
          <p:cNvPr id="29" name="圆角矩形 28"/>
          <p:cNvSpPr/>
          <p:nvPr/>
        </p:nvSpPr>
        <p:spPr>
          <a:xfrm>
            <a:off x="1374205" y="736005"/>
            <a:ext cx="10081120" cy="2057890"/>
          </a:xfrm>
          <a:prstGeom prst="roundRect">
            <a:avLst>
              <a:gd name="adj" fmla="val 6667"/>
            </a:avLst>
          </a:prstGeom>
          <a:noFill/>
          <a:ln w="28575">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5214087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AA23058-A5A5-403E-B244-F175350D447F}"/>
              </a:ext>
            </a:extLst>
          </p:cNvPr>
          <p:cNvSpPr txBox="1"/>
          <p:nvPr>
            <p:custDataLst>
              <p:tags r:id="rId2"/>
            </p:custDataLst>
          </p:nvPr>
        </p:nvSpPr>
        <p:spPr>
          <a:xfrm>
            <a:off x="1286157" y="669690"/>
            <a:ext cx="10286436" cy="2260203"/>
          </a:xfrm>
          <a:prstGeom prst="rect">
            <a:avLst/>
          </a:prstGeom>
          <a:noFill/>
        </p:spPr>
        <p:txBody>
          <a:bodyPr vert="horz" wrap="square"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将人体视为机电一体化系统，则负责驱动的是：</a:t>
            </a:r>
          </a:p>
        </p:txBody>
      </p:sp>
      <p:sp>
        <p:nvSpPr>
          <p:cNvPr id="5" name="文本框 4">
            <a:extLst>
              <a:ext uri="{FF2B5EF4-FFF2-40B4-BE49-F238E27FC236}">
                <a16:creationId xmlns:a16="http://schemas.microsoft.com/office/drawing/2014/main" id="{62D6348C-4D61-40DA-B37E-54719F691618}"/>
              </a:ext>
            </a:extLst>
          </p:cNvPr>
          <p:cNvSpPr txBox="1"/>
          <p:nvPr>
            <p:custDataLst>
              <p:tags r:id="rId3"/>
            </p:custDataLst>
          </p:nvPr>
        </p:nvSpPr>
        <p:spPr>
          <a:xfrm>
            <a:off x="2571962" y="2938265"/>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骨骼</a:t>
            </a:r>
          </a:p>
        </p:txBody>
      </p:sp>
      <p:sp>
        <p:nvSpPr>
          <p:cNvPr id="6" name="文本框 5">
            <a:extLst>
              <a:ext uri="{FF2B5EF4-FFF2-40B4-BE49-F238E27FC236}">
                <a16:creationId xmlns:a16="http://schemas.microsoft.com/office/drawing/2014/main" id="{79B30383-BA24-4D22-8EA3-580B893DFDBC}"/>
              </a:ext>
            </a:extLst>
          </p:cNvPr>
          <p:cNvSpPr txBox="1"/>
          <p:nvPr>
            <p:custDataLst>
              <p:tags r:id="rId4"/>
            </p:custDataLst>
          </p:nvPr>
        </p:nvSpPr>
        <p:spPr>
          <a:xfrm>
            <a:off x="2571962" y="3842346"/>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肌肉</a:t>
            </a:r>
          </a:p>
        </p:txBody>
      </p:sp>
      <p:sp>
        <p:nvSpPr>
          <p:cNvPr id="7" name="文本框 6">
            <a:extLst>
              <a:ext uri="{FF2B5EF4-FFF2-40B4-BE49-F238E27FC236}">
                <a16:creationId xmlns:a16="http://schemas.microsoft.com/office/drawing/2014/main" id="{E5EAB6B0-BE4A-459D-909D-4DA9F1DB2AA1}"/>
              </a:ext>
            </a:extLst>
          </p:cNvPr>
          <p:cNvSpPr txBox="1"/>
          <p:nvPr>
            <p:custDataLst>
              <p:tags r:id="rId5"/>
            </p:custDataLst>
          </p:nvPr>
        </p:nvSpPr>
        <p:spPr>
          <a:xfrm>
            <a:off x="2571962" y="4746427"/>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五脏</a:t>
            </a:r>
          </a:p>
        </p:txBody>
      </p:sp>
      <p:sp>
        <p:nvSpPr>
          <p:cNvPr id="8" name="文本框 7">
            <a:extLst>
              <a:ext uri="{FF2B5EF4-FFF2-40B4-BE49-F238E27FC236}">
                <a16:creationId xmlns:a16="http://schemas.microsoft.com/office/drawing/2014/main" id="{6F74D100-1363-4E7D-883A-C5B8028D91FE}"/>
              </a:ext>
            </a:extLst>
          </p:cNvPr>
          <p:cNvSpPr txBox="1"/>
          <p:nvPr>
            <p:custDataLst>
              <p:tags r:id="rId6"/>
            </p:custDataLst>
          </p:nvPr>
        </p:nvSpPr>
        <p:spPr>
          <a:xfrm>
            <a:off x="2571962" y="5650509"/>
            <a:ext cx="9000631" cy="678061"/>
          </a:xfrm>
          <a:prstGeom prst="rect">
            <a:avLst/>
          </a:prstGeom>
          <a:noFill/>
        </p:spPr>
        <p:txBody>
          <a:bodyPr vert="horz" rtlCol="0" anchor="ctr" anchorCtr="0">
            <a:noAutofit/>
          </a:bodyPr>
          <a:lstStyle/>
          <a:p>
            <a:r>
              <a:rPr lang="zh-CN" altLang="en-US" sz="2742"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大脑</a:t>
            </a:r>
          </a:p>
        </p:txBody>
      </p:sp>
      <p:sp>
        <p:nvSpPr>
          <p:cNvPr id="9" name="椭圆 8">
            <a:extLst>
              <a:ext uri="{FF2B5EF4-FFF2-40B4-BE49-F238E27FC236}">
                <a16:creationId xmlns:a16="http://schemas.microsoft.com/office/drawing/2014/main" id="{DCF29CC6-EAF3-4FA7-8109-D91621262751}"/>
              </a:ext>
            </a:extLst>
          </p:cNvPr>
          <p:cNvSpPr>
            <a:spLocks noChangeAspect="1"/>
          </p:cNvSpPr>
          <p:nvPr>
            <p:custDataLst>
              <p:tags r:id="rId7"/>
            </p:custDataLst>
          </p:nvPr>
        </p:nvSpPr>
        <p:spPr>
          <a:xfrm>
            <a:off x="1657835" y="3006070"/>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31F72813-DB5F-4C60-A32F-EAD0D8EE881D}"/>
              </a:ext>
            </a:extLst>
          </p:cNvPr>
          <p:cNvSpPr>
            <a:spLocks noChangeAspect="1"/>
          </p:cNvSpPr>
          <p:nvPr>
            <p:custDataLst>
              <p:tags r:id="rId8"/>
            </p:custDataLst>
          </p:nvPr>
        </p:nvSpPr>
        <p:spPr>
          <a:xfrm>
            <a:off x="1657835" y="3910151"/>
            <a:ext cx="542449" cy="542449"/>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545556F-F69B-4650-A911-1431C63F048B}"/>
              </a:ext>
            </a:extLst>
          </p:cNvPr>
          <p:cNvSpPr>
            <a:spLocks noChangeAspect="1"/>
          </p:cNvSpPr>
          <p:nvPr>
            <p:custDataLst>
              <p:tags r:id="rId9"/>
            </p:custDataLst>
          </p:nvPr>
        </p:nvSpPr>
        <p:spPr>
          <a:xfrm>
            <a:off x="1657835" y="4814232"/>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6723B3A-AB54-42A9-8F8B-5BF2E587DBBF}"/>
              </a:ext>
            </a:extLst>
          </p:cNvPr>
          <p:cNvSpPr>
            <a:spLocks noChangeAspect="1"/>
          </p:cNvSpPr>
          <p:nvPr>
            <p:custDataLst>
              <p:tags r:id="rId10"/>
            </p:custDataLst>
          </p:nvPr>
        </p:nvSpPr>
        <p:spPr>
          <a:xfrm>
            <a:off x="1657835" y="5718314"/>
            <a:ext cx="542449" cy="542449"/>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474DF73-3EDE-49BA-9B65-F6BE34835B4E}"/>
              </a:ext>
            </a:extLst>
          </p:cNvPr>
          <p:cNvSpPr/>
          <p:nvPr>
            <p:custDataLst>
              <p:tags r:id="rId11"/>
            </p:custDataLst>
          </p:nvPr>
        </p:nvSpPr>
        <p:spPr>
          <a:xfrm>
            <a:off x="9402798" y="6554590"/>
            <a:ext cx="1627346" cy="433959"/>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87">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CA73F65-B555-4EE9-BCF6-107CAC67C8B2}"/>
              </a:ext>
            </a:extLst>
          </p:cNvPr>
          <p:cNvGrpSpPr/>
          <p:nvPr>
            <p:custDataLst>
              <p:tags r:id="rId12"/>
            </p:custDataLst>
          </p:nvPr>
        </p:nvGrpSpPr>
        <p:grpSpPr>
          <a:xfrm>
            <a:off x="0" y="0"/>
            <a:ext cx="12858044" cy="669690"/>
            <a:chOff x="-335" y="0"/>
            <a:chExt cx="12192000" cy="635000"/>
          </a:xfrm>
        </p:grpSpPr>
        <p:sp>
          <p:nvSpPr>
            <p:cNvPr id="14" name="TitleBackground">
              <a:extLst>
                <a:ext uri="{FF2B5EF4-FFF2-40B4-BE49-F238E27FC236}">
                  <a16:creationId xmlns:a16="http://schemas.microsoft.com/office/drawing/2014/main" id="{413CDF4F-47C4-404E-9AEA-63FC4116F5C7}"/>
                </a:ext>
              </a:extLst>
            </p:cNvPr>
            <p:cNvSpPr/>
            <p:nvPr>
              <p:custDataLst>
                <p:tags r:id="rId14"/>
              </p:custDataLst>
            </p:nvPr>
          </p:nvSpPr>
          <p:spPr>
            <a:xfrm>
              <a:off x="-335"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EF28B4E-4AD5-453A-8337-CA2D384A49DB}"/>
                </a:ext>
              </a:extLst>
            </p:cNvPr>
            <p:cNvSpPr/>
            <p:nvPr>
              <p:custDataLst>
                <p:tags r:id="rId15"/>
              </p:custDataLst>
            </p:nvPr>
          </p:nvSpPr>
          <p:spPr>
            <a:xfrm>
              <a:off x="-335"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36D7B40-D8A5-4B87-87B4-318A1BDCCC4E}"/>
                </a:ext>
              </a:extLst>
            </p:cNvPr>
            <p:cNvSpPr txBox="1"/>
            <p:nvPr>
              <p:custDataLst>
                <p:tags r:id="rId16"/>
              </p:custDataLst>
            </p:nvPr>
          </p:nvSpPr>
          <p:spPr>
            <a:xfrm>
              <a:off x="240508" y="0"/>
              <a:ext cx="1905000" cy="635000"/>
            </a:xfrm>
            <a:prstGeom prst="rect">
              <a:avLst/>
            </a:prstGeom>
            <a:noFill/>
          </p:spPr>
          <p:txBody>
            <a:bodyPr vert="horz" wrap="none" rtlCol="0" anchor="ctr" anchorCtr="0">
              <a:noAutofit/>
            </a:bodyPr>
            <a:lstStyle/>
            <a:p>
              <a:r>
                <a:rPr lang="zh-CN" altLang="en-US" sz="2742">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4E18610D-F5CB-4ADF-9466-E037AB13323A}"/>
                </a:ext>
              </a:extLst>
            </p:cNvPr>
            <p:cNvSpPr txBox="1"/>
            <p:nvPr>
              <p:custDataLst>
                <p:tags r:id="rId17"/>
              </p:custDataLst>
            </p:nvPr>
          </p:nvSpPr>
          <p:spPr>
            <a:xfrm>
              <a:off x="1500718" y="103562"/>
              <a:ext cx="2286000" cy="508000"/>
            </a:xfrm>
            <a:prstGeom prst="rect">
              <a:avLst/>
            </a:prstGeom>
            <a:noFill/>
          </p:spPr>
          <p:txBody>
            <a:bodyPr vert="horz" wrap="none" rtlCol="0" anchor="ctr" anchorCtr="0">
              <a:noAutofit/>
            </a:bodyPr>
            <a:lstStyle/>
            <a:p>
              <a:r>
                <a:rPr lang="en-US" altLang="zh-CN"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9">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B674A85-561A-4DE9-9533-C1885D7B717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2088376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1_自定义设计方案">
  <a:themeElements>
    <a:clrScheme name="自定义 544">
      <a:dk1>
        <a:sysClr val="windowText" lastClr="000000"/>
      </a:dk1>
      <a:lt1>
        <a:sysClr val="window" lastClr="FFFFFF"/>
      </a:lt1>
      <a:dk2>
        <a:srgbClr val="44546A"/>
      </a:dk2>
      <a:lt2>
        <a:srgbClr val="E7E6E6"/>
      </a:lt2>
      <a:accent1>
        <a:srgbClr val="00BDBC"/>
      </a:accent1>
      <a:accent2>
        <a:srgbClr val="005081"/>
      </a:accent2>
      <a:accent3>
        <a:srgbClr val="00BDBC"/>
      </a:accent3>
      <a:accent4>
        <a:srgbClr val="005081"/>
      </a:accent4>
      <a:accent5>
        <a:srgbClr val="00BDBC"/>
      </a:accent5>
      <a:accent6>
        <a:srgbClr val="005081"/>
      </a:accent6>
      <a:hlink>
        <a:srgbClr val="00BDBC"/>
      </a:hlink>
      <a:folHlink>
        <a:srgbClr val="0050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Microsoft Office PowerPoint</Application>
  <PresentationFormat>自定义</PresentationFormat>
  <Paragraphs>179</Paragraphs>
  <Slides>33</Slides>
  <Notes>31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Microsoft Yahei</vt:lpstr>
      <vt:lpstr>Yuanti SC</vt:lpstr>
      <vt:lpstr>隶书</vt:lpstr>
      <vt:lpstr>宋体</vt:lpstr>
      <vt:lpstr>微软雅黑</vt:lpstr>
      <vt:lpstr>Arial</vt:lpstr>
      <vt:lpstr>Calibri</vt:lpstr>
      <vt:lpstr>Calibri Light</vt:lpstr>
      <vt:lpstr>Cambria Math</vt:lpstr>
      <vt:lpstr>Franklin Gothic Book</vt:lpstr>
      <vt:lpstr>Impact</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970.pptx</dc:title>
  <dc:creator/>
  <cp:lastModifiedBy/>
  <cp:revision>3</cp:revision>
  <dcterms:created xsi:type="dcterms:W3CDTF">2016-10-17T14:00:00Z</dcterms:created>
  <dcterms:modified xsi:type="dcterms:W3CDTF">2023-02-10T07:28:03Z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